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9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256" r:id="rId13"/>
    <p:sldId id="295" r:id="rId14"/>
    <p:sldId id="296" r:id="rId15"/>
    <p:sldId id="297" r:id="rId16"/>
    <p:sldId id="298" r:id="rId17"/>
    <p:sldId id="276" r:id="rId18"/>
    <p:sldId id="257" r:id="rId19"/>
    <p:sldId id="260" r:id="rId20"/>
    <p:sldId id="261" r:id="rId21"/>
    <p:sldId id="26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64" r:id="rId30"/>
    <p:sldId id="286" r:id="rId31"/>
    <p:sldId id="287" r:id="rId32"/>
    <p:sldId id="288" r:id="rId33"/>
    <p:sldId id="265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38" autoAdjust="0"/>
  </p:normalViewPr>
  <p:slideViewPr>
    <p:cSldViewPr>
      <p:cViewPr varScale="1">
        <p:scale>
          <a:sx n="73" d="100"/>
          <a:sy n="73" d="100"/>
        </p:scale>
        <p:origin x="1068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97E06-5CB0-4985-8D70-C5B912F908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159D046-2281-476E-874E-F132B5B78542}">
      <dgm:prSet phldrT="[Text]"/>
      <dgm:spPr/>
      <dgm:t>
        <a:bodyPr/>
        <a:lstStyle/>
        <a:p>
          <a:r>
            <a:rPr lang="en-US" dirty="0"/>
            <a:t>Sub-segment 1</a:t>
          </a:r>
          <a:endParaRPr lang="en-IN" dirty="0"/>
        </a:p>
      </dgm:t>
    </dgm:pt>
    <dgm:pt modelId="{352BB36C-21B4-4A88-A991-A9193AEFD7D8}" type="parTrans" cxnId="{C12A08E4-508B-4214-8C10-0A9BE350F07E}">
      <dgm:prSet/>
      <dgm:spPr/>
      <dgm:t>
        <a:bodyPr/>
        <a:lstStyle/>
        <a:p>
          <a:endParaRPr lang="en-IN"/>
        </a:p>
      </dgm:t>
    </dgm:pt>
    <dgm:pt modelId="{32370781-62AD-4C43-A836-DA11F3CD30F2}" type="sibTrans" cxnId="{C12A08E4-508B-4214-8C10-0A9BE350F07E}">
      <dgm:prSet/>
      <dgm:spPr/>
      <dgm:t>
        <a:bodyPr/>
        <a:lstStyle/>
        <a:p>
          <a:endParaRPr lang="en-IN"/>
        </a:p>
      </dgm:t>
    </dgm:pt>
    <dgm:pt modelId="{1950A9EE-C730-4E37-ADC4-016AFCFA84A3}">
      <dgm:prSet phldrT="[Text]"/>
      <dgm:spPr/>
      <dgm:t>
        <a:bodyPr/>
        <a:lstStyle/>
        <a:p>
          <a:r>
            <a:rPr lang="en-US" dirty="0"/>
            <a:t>Municipalities</a:t>
          </a:r>
          <a:endParaRPr lang="en-IN" dirty="0"/>
        </a:p>
      </dgm:t>
    </dgm:pt>
    <dgm:pt modelId="{5868C1ED-B009-4F0B-9ED8-B7DD8D2FED0F}" type="parTrans" cxnId="{7B1C9786-58B4-43EC-AE28-D7B9CE2E99F2}">
      <dgm:prSet/>
      <dgm:spPr/>
      <dgm:t>
        <a:bodyPr/>
        <a:lstStyle/>
        <a:p>
          <a:endParaRPr lang="en-IN"/>
        </a:p>
      </dgm:t>
    </dgm:pt>
    <dgm:pt modelId="{57EDBD5A-B7A9-48F8-9036-5586BFCAE96A}" type="sibTrans" cxnId="{7B1C9786-58B4-43EC-AE28-D7B9CE2E99F2}">
      <dgm:prSet/>
      <dgm:spPr/>
      <dgm:t>
        <a:bodyPr/>
        <a:lstStyle/>
        <a:p>
          <a:endParaRPr lang="en-IN"/>
        </a:p>
      </dgm:t>
    </dgm:pt>
    <dgm:pt modelId="{DE4CD297-E701-4EA3-ABF6-4F0471B1E3AD}">
      <dgm:prSet phldrT="[Text]"/>
      <dgm:spPr/>
      <dgm:t>
        <a:bodyPr/>
        <a:lstStyle/>
        <a:p>
          <a:r>
            <a:rPr lang="en-US" dirty="0"/>
            <a:t>Sub-segment 2</a:t>
          </a:r>
          <a:endParaRPr lang="en-IN" dirty="0"/>
        </a:p>
      </dgm:t>
    </dgm:pt>
    <dgm:pt modelId="{C779E914-F481-4C8D-AAC7-346FD20A64F9}" type="parTrans" cxnId="{81721FA5-111B-43F2-AF71-E2D1C2B0C24B}">
      <dgm:prSet/>
      <dgm:spPr/>
      <dgm:t>
        <a:bodyPr/>
        <a:lstStyle/>
        <a:p>
          <a:endParaRPr lang="en-IN"/>
        </a:p>
      </dgm:t>
    </dgm:pt>
    <dgm:pt modelId="{BDA0406F-2A30-450C-ABA0-8438CA026F12}" type="sibTrans" cxnId="{81721FA5-111B-43F2-AF71-E2D1C2B0C24B}">
      <dgm:prSet/>
      <dgm:spPr/>
      <dgm:t>
        <a:bodyPr/>
        <a:lstStyle/>
        <a:p>
          <a:endParaRPr lang="en-IN"/>
        </a:p>
      </dgm:t>
    </dgm:pt>
    <dgm:pt modelId="{64F2097B-73C4-48D0-8CFD-65F2F8D9F17A}">
      <dgm:prSet phldrT="[Text]"/>
      <dgm:spPr/>
      <dgm:t>
        <a:bodyPr/>
        <a:lstStyle/>
        <a:p>
          <a:r>
            <a:rPr lang="en-US" dirty="0"/>
            <a:t>Major construction companies</a:t>
          </a:r>
          <a:endParaRPr lang="en-IN" dirty="0"/>
        </a:p>
      </dgm:t>
    </dgm:pt>
    <dgm:pt modelId="{FE964180-A93E-450F-919A-A95F15DCBB5E}" type="parTrans" cxnId="{B4B95258-104E-434F-A852-1E4FD173561C}">
      <dgm:prSet/>
      <dgm:spPr/>
      <dgm:t>
        <a:bodyPr/>
        <a:lstStyle/>
        <a:p>
          <a:endParaRPr lang="en-IN"/>
        </a:p>
      </dgm:t>
    </dgm:pt>
    <dgm:pt modelId="{8D37025A-E480-47CE-96C7-23B8A1AD4250}" type="sibTrans" cxnId="{B4B95258-104E-434F-A852-1E4FD173561C}">
      <dgm:prSet/>
      <dgm:spPr/>
      <dgm:t>
        <a:bodyPr/>
        <a:lstStyle/>
        <a:p>
          <a:endParaRPr lang="en-IN"/>
        </a:p>
      </dgm:t>
    </dgm:pt>
    <dgm:pt modelId="{0DB2D186-E734-4787-9B55-6974D21CBB06}">
      <dgm:prSet phldrT="[Text]"/>
      <dgm:spPr/>
      <dgm:t>
        <a:bodyPr/>
        <a:lstStyle/>
        <a:p>
          <a:r>
            <a:rPr lang="en-US" dirty="0"/>
            <a:t>Sub-segment 3</a:t>
          </a:r>
          <a:endParaRPr lang="en-IN" dirty="0"/>
        </a:p>
      </dgm:t>
    </dgm:pt>
    <dgm:pt modelId="{AC025927-F42D-4708-A7AB-1DD26F6367A1}" type="parTrans" cxnId="{43258872-C2CE-4961-A72A-6C5BA175631C}">
      <dgm:prSet/>
      <dgm:spPr/>
      <dgm:t>
        <a:bodyPr/>
        <a:lstStyle/>
        <a:p>
          <a:endParaRPr lang="en-IN"/>
        </a:p>
      </dgm:t>
    </dgm:pt>
    <dgm:pt modelId="{1A1CFD51-6370-4472-BF31-7B19B78110A6}" type="sibTrans" cxnId="{43258872-C2CE-4961-A72A-6C5BA175631C}">
      <dgm:prSet/>
      <dgm:spPr/>
      <dgm:t>
        <a:bodyPr/>
        <a:lstStyle/>
        <a:p>
          <a:endParaRPr lang="en-IN"/>
        </a:p>
      </dgm:t>
    </dgm:pt>
    <dgm:pt modelId="{E4F8105E-03E1-4125-8971-8EBBA32E8A71}">
      <dgm:prSet phldrT="[Text]"/>
      <dgm:spPr/>
      <dgm:t>
        <a:bodyPr/>
        <a:lstStyle/>
        <a:p>
          <a:r>
            <a:rPr lang="en-US" dirty="0"/>
            <a:t>International Sales</a:t>
          </a:r>
          <a:endParaRPr lang="en-IN" dirty="0"/>
        </a:p>
      </dgm:t>
    </dgm:pt>
    <dgm:pt modelId="{CD5277F7-BBD2-494B-819A-37E50205ACC5}" type="parTrans" cxnId="{C76E6817-EC01-47C3-AACB-09824A1919B8}">
      <dgm:prSet/>
      <dgm:spPr/>
      <dgm:t>
        <a:bodyPr/>
        <a:lstStyle/>
        <a:p>
          <a:endParaRPr lang="en-IN"/>
        </a:p>
      </dgm:t>
    </dgm:pt>
    <dgm:pt modelId="{21CA810C-3488-4944-A224-B8492FF4EFD7}" type="sibTrans" cxnId="{C76E6817-EC01-47C3-AACB-09824A1919B8}">
      <dgm:prSet/>
      <dgm:spPr/>
      <dgm:t>
        <a:bodyPr/>
        <a:lstStyle/>
        <a:p>
          <a:endParaRPr lang="en-IN"/>
        </a:p>
      </dgm:t>
    </dgm:pt>
    <dgm:pt modelId="{39565B44-79F9-459A-BD45-74C63CD089E2}" type="pres">
      <dgm:prSet presAssocID="{4A297E06-5CB0-4985-8D70-C5B912F90802}" presName="linearFlow" presStyleCnt="0">
        <dgm:presLayoutVars>
          <dgm:dir/>
          <dgm:animLvl val="lvl"/>
          <dgm:resizeHandles val="exact"/>
        </dgm:presLayoutVars>
      </dgm:prSet>
      <dgm:spPr/>
    </dgm:pt>
    <dgm:pt modelId="{E17C0804-FED9-4E13-9103-8FC2A3C9B3E0}" type="pres">
      <dgm:prSet presAssocID="{B159D046-2281-476E-874E-F132B5B78542}" presName="composite" presStyleCnt="0"/>
      <dgm:spPr/>
    </dgm:pt>
    <dgm:pt modelId="{5DD04972-4D5C-4972-9337-350A9F5B9CDF}" type="pres">
      <dgm:prSet presAssocID="{B159D046-2281-476E-874E-F132B5B7854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56F0107-E35E-42C7-8B6C-5EA16D00EF1B}" type="pres">
      <dgm:prSet presAssocID="{B159D046-2281-476E-874E-F132B5B78542}" presName="parSh" presStyleLbl="node1" presStyleIdx="0" presStyleCnt="3"/>
      <dgm:spPr/>
    </dgm:pt>
    <dgm:pt modelId="{79AC4354-B949-4852-AABC-CD3A5949C929}" type="pres">
      <dgm:prSet presAssocID="{B159D046-2281-476E-874E-F132B5B78542}" presName="desTx" presStyleLbl="fgAcc1" presStyleIdx="0" presStyleCnt="3">
        <dgm:presLayoutVars>
          <dgm:bulletEnabled val="1"/>
        </dgm:presLayoutVars>
      </dgm:prSet>
      <dgm:spPr/>
    </dgm:pt>
    <dgm:pt modelId="{1EECC569-F0EB-449B-AA9C-DF3CCB085352}" type="pres">
      <dgm:prSet presAssocID="{32370781-62AD-4C43-A836-DA11F3CD30F2}" presName="sibTrans" presStyleLbl="sibTrans2D1" presStyleIdx="0" presStyleCnt="2"/>
      <dgm:spPr/>
    </dgm:pt>
    <dgm:pt modelId="{3EA0484C-0069-4FE2-A05C-9A96B1CBDF6F}" type="pres">
      <dgm:prSet presAssocID="{32370781-62AD-4C43-A836-DA11F3CD30F2}" presName="connTx" presStyleLbl="sibTrans2D1" presStyleIdx="0" presStyleCnt="2"/>
      <dgm:spPr/>
    </dgm:pt>
    <dgm:pt modelId="{74AA958E-44D6-4E06-B19B-CDF9F410ADC6}" type="pres">
      <dgm:prSet presAssocID="{DE4CD297-E701-4EA3-ABF6-4F0471B1E3AD}" presName="composite" presStyleCnt="0"/>
      <dgm:spPr/>
    </dgm:pt>
    <dgm:pt modelId="{97CFA12E-05C0-4284-A6BC-CB1881C87CC1}" type="pres">
      <dgm:prSet presAssocID="{DE4CD297-E701-4EA3-ABF6-4F0471B1E3A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F73DB9-B274-41B3-A03E-0AD32C014646}" type="pres">
      <dgm:prSet presAssocID="{DE4CD297-E701-4EA3-ABF6-4F0471B1E3AD}" presName="parSh" presStyleLbl="node1" presStyleIdx="1" presStyleCnt="3"/>
      <dgm:spPr/>
    </dgm:pt>
    <dgm:pt modelId="{7DC1CDFB-C4D4-43E2-9EEA-C8B696CE25BA}" type="pres">
      <dgm:prSet presAssocID="{DE4CD297-E701-4EA3-ABF6-4F0471B1E3AD}" presName="desTx" presStyleLbl="fgAcc1" presStyleIdx="1" presStyleCnt="3">
        <dgm:presLayoutVars>
          <dgm:bulletEnabled val="1"/>
        </dgm:presLayoutVars>
      </dgm:prSet>
      <dgm:spPr/>
    </dgm:pt>
    <dgm:pt modelId="{8802CD65-BB4A-4C5A-898A-92B9E8E57164}" type="pres">
      <dgm:prSet presAssocID="{BDA0406F-2A30-450C-ABA0-8438CA026F12}" presName="sibTrans" presStyleLbl="sibTrans2D1" presStyleIdx="1" presStyleCnt="2"/>
      <dgm:spPr/>
    </dgm:pt>
    <dgm:pt modelId="{53E99C61-7964-4737-A9DD-46943F843D6C}" type="pres">
      <dgm:prSet presAssocID="{BDA0406F-2A30-450C-ABA0-8438CA026F12}" presName="connTx" presStyleLbl="sibTrans2D1" presStyleIdx="1" presStyleCnt="2"/>
      <dgm:spPr/>
    </dgm:pt>
    <dgm:pt modelId="{655AE3CC-B04C-4E34-93D1-3A549F9BBE73}" type="pres">
      <dgm:prSet presAssocID="{0DB2D186-E734-4787-9B55-6974D21CBB06}" presName="composite" presStyleCnt="0"/>
      <dgm:spPr/>
    </dgm:pt>
    <dgm:pt modelId="{A4885BB8-DE2D-4916-9B0C-9785C5896E2E}" type="pres">
      <dgm:prSet presAssocID="{0DB2D186-E734-4787-9B55-6974D21CBB0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49E9E71-5B86-4199-87E5-465F25A1A71E}" type="pres">
      <dgm:prSet presAssocID="{0DB2D186-E734-4787-9B55-6974D21CBB06}" presName="parSh" presStyleLbl="node1" presStyleIdx="2" presStyleCnt="3"/>
      <dgm:spPr/>
    </dgm:pt>
    <dgm:pt modelId="{E75E8D26-A3F5-4B56-802C-8283DBCFD6B8}" type="pres">
      <dgm:prSet presAssocID="{0DB2D186-E734-4787-9B55-6974D21CBB06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76E6817-EC01-47C3-AACB-09824A1919B8}" srcId="{0DB2D186-E734-4787-9B55-6974D21CBB06}" destId="{E4F8105E-03E1-4125-8971-8EBBA32E8A71}" srcOrd="0" destOrd="0" parTransId="{CD5277F7-BBD2-494B-819A-37E50205ACC5}" sibTransId="{21CA810C-3488-4944-A224-B8492FF4EFD7}"/>
    <dgm:cxn modelId="{3AB97F32-E3E1-47B5-A8B7-47620FFFFE27}" type="presOf" srcId="{DE4CD297-E701-4EA3-ABF6-4F0471B1E3AD}" destId="{FCF73DB9-B274-41B3-A03E-0AD32C014646}" srcOrd="1" destOrd="0" presId="urn:microsoft.com/office/officeart/2005/8/layout/process3"/>
    <dgm:cxn modelId="{08CF1034-61FB-40F4-BF45-69BAB612D53D}" type="presOf" srcId="{0DB2D186-E734-4787-9B55-6974D21CBB06}" destId="{A4885BB8-DE2D-4916-9B0C-9785C5896E2E}" srcOrd="0" destOrd="0" presId="urn:microsoft.com/office/officeart/2005/8/layout/process3"/>
    <dgm:cxn modelId="{0C9D663E-5529-487E-9D73-80A66AB6DEDE}" type="presOf" srcId="{BDA0406F-2A30-450C-ABA0-8438CA026F12}" destId="{8802CD65-BB4A-4C5A-898A-92B9E8E57164}" srcOrd="0" destOrd="0" presId="urn:microsoft.com/office/officeart/2005/8/layout/process3"/>
    <dgm:cxn modelId="{7598875D-030E-442D-A48C-E9DE1EE9B0B8}" type="presOf" srcId="{32370781-62AD-4C43-A836-DA11F3CD30F2}" destId="{3EA0484C-0069-4FE2-A05C-9A96B1CBDF6F}" srcOrd="1" destOrd="0" presId="urn:microsoft.com/office/officeart/2005/8/layout/process3"/>
    <dgm:cxn modelId="{43258872-C2CE-4961-A72A-6C5BA175631C}" srcId="{4A297E06-5CB0-4985-8D70-C5B912F90802}" destId="{0DB2D186-E734-4787-9B55-6974D21CBB06}" srcOrd="2" destOrd="0" parTransId="{AC025927-F42D-4708-A7AB-1DD26F6367A1}" sibTransId="{1A1CFD51-6370-4472-BF31-7B19B78110A6}"/>
    <dgm:cxn modelId="{B4B95258-104E-434F-A852-1E4FD173561C}" srcId="{DE4CD297-E701-4EA3-ABF6-4F0471B1E3AD}" destId="{64F2097B-73C4-48D0-8CFD-65F2F8D9F17A}" srcOrd="0" destOrd="0" parTransId="{FE964180-A93E-450F-919A-A95F15DCBB5E}" sibTransId="{8D37025A-E480-47CE-96C7-23B8A1AD4250}"/>
    <dgm:cxn modelId="{8F76567A-A673-49C3-BD37-8BF3A759CE31}" type="presOf" srcId="{E4F8105E-03E1-4125-8971-8EBBA32E8A71}" destId="{E75E8D26-A3F5-4B56-802C-8283DBCFD6B8}" srcOrd="0" destOrd="0" presId="urn:microsoft.com/office/officeart/2005/8/layout/process3"/>
    <dgm:cxn modelId="{04F4C45A-42AB-4EF8-9B7A-C9D455038A77}" type="presOf" srcId="{0DB2D186-E734-4787-9B55-6974D21CBB06}" destId="{649E9E71-5B86-4199-87E5-465F25A1A71E}" srcOrd="1" destOrd="0" presId="urn:microsoft.com/office/officeart/2005/8/layout/process3"/>
    <dgm:cxn modelId="{D53EAC80-77D8-47C5-AE7A-B8A45769B36F}" type="presOf" srcId="{64F2097B-73C4-48D0-8CFD-65F2F8D9F17A}" destId="{7DC1CDFB-C4D4-43E2-9EEA-C8B696CE25BA}" srcOrd="0" destOrd="0" presId="urn:microsoft.com/office/officeart/2005/8/layout/process3"/>
    <dgm:cxn modelId="{7B1C9786-58B4-43EC-AE28-D7B9CE2E99F2}" srcId="{B159D046-2281-476E-874E-F132B5B78542}" destId="{1950A9EE-C730-4E37-ADC4-016AFCFA84A3}" srcOrd="0" destOrd="0" parTransId="{5868C1ED-B009-4F0B-9ED8-B7DD8D2FED0F}" sibTransId="{57EDBD5A-B7A9-48F8-9036-5586BFCAE96A}"/>
    <dgm:cxn modelId="{FC195690-2216-4B19-B9C1-207423C1E12E}" type="presOf" srcId="{4A297E06-5CB0-4985-8D70-C5B912F90802}" destId="{39565B44-79F9-459A-BD45-74C63CD089E2}" srcOrd="0" destOrd="0" presId="urn:microsoft.com/office/officeart/2005/8/layout/process3"/>
    <dgm:cxn modelId="{81721FA5-111B-43F2-AF71-E2D1C2B0C24B}" srcId="{4A297E06-5CB0-4985-8D70-C5B912F90802}" destId="{DE4CD297-E701-4EA3-ABF6-4F0471B1E3AD}" srcOrd="1" destOrd="0" parTransId="{C779E914-F481-4C8D-AAC7-346FD20A64F9}" sibTransId="{BDA0406F-2A30-450C-ABA0-8438CA026F12}"/>
    <dgm:cxn modelId="{C2411AAB-53FA-4A34-AE79-2DD872C9AF09}" type="presOf" srcId="{32370781-62AD-4C43-A836-DA11F3CD30F2}" destId="{1EECC569-F0EB-449B-AA9C-DF3CCB085352}" srcOrd="0" destOrd="0" presId="urn:microsoft.com/office/officeart/2005/8/layout/process3"/>
    <dgm:cxn modelId="{9BBF8FAE-F7E2-4385-93E4-D529E75437DD}" type="presOf" srcId="{BDA0406F-2A30-450C-ABA0-8438CA026F12}" destId="{53E99C61-7964-4737-A9DD-46943F843D6C}" srcOrd="1" destOrd="0" presId="urn:microsoft.com/office/officeart/2005/8/layout/process3"/>
    <dgm:cxn modelId="{4788E5C2-7DA0-41A4-BC49-7E6B249584CF}" type="presOf" srcId="{B159D046-2281-476E-874E-F132B5B78542}" destId="{E56F0107-E35E-42C7-8B6C-5EA16D00EF1B}" srcOrd="1" destOrd="0" presId="urn:microsoft.com/office/officeart/2005/8/layout/process3"/>
    <dgm:cxn modelId="{723EBFD0-FD43-4F53-AF38-01180D38C941}" type="presOf" srcId="{1950A9EE-C730-4E37-ADC4-016AFCFA84A3}" destId="{79AC4354-B949-4852-AABC-CD3A5949C929}" srcOrd="0" destOrd="0" presId="urn:microsoft.com/office/officeart/2005/8/layout/process3"/>
    <dgm:cxn modelId="{E028B2DC-0123-42AA-AEED-2C84BA0A130A}" type="presOf" srcId="{B159D046-2281-476E-874E-F132B5B78542}" destId="{5DD04972-4D5C-4972-9337-350A9F5B9CDF}" srcOrd="0" destOrd="0" presId="urn:microsoft.com/office/officeart/2005/8/layout/process3"/>
    <dgm:cxn modelId="{C12A08E4-508B-4214-8C10-0A9BE350F07E}" srcId="{4A297E06-5CB0-4985-8D70-C5B912F90802}" destId="{B159D046-2281-476E-874E-F132B5B78542}" srcOrd="0" destOrd="0" parTransId="{352BB36C-21B4-4A88-A991-A9193AEFD7D8}" sibTransId="{32370781-62AD-4C43-A836-DA11F3CD30F2}"/>
    <dgm:cxn modelId="{903DCBF1-F938-4DA4-963F-7C5F0FD9CB75}" type="presOf" srcId="{DE4CD297-E701-4EA3-ABF6-4F0471B1E3AD}" destId="{97CFA12E-05C0-4284-A6BC-CB1881C87CC1}" srcOrd="0" destOrd="0" presId="urn:microsoft.com/office/officeart/2005/8/layout/process3"/>
    <dgm:cxn modelId="{19500E52-CF9A-442A-84C0-880929770A15}" type="presParOf" srcId="{39565B44-79F9-459A-BD45-74C63CD089E2}" destId="{E17C0804-FED9-4E13-9103-8FC2A3C9B3E0}" srcOrd="0" destOrd="0" presId="urn:microsoft.com/office/officeart/2005/8/layout/process3"/>
    <dgm:cxn modelId="{508C4AC9-A451-4B91-90E9-E38621D4E182}" type="presParOf" srcId="{E17C0804-FED9-4E13-9103-8FC2A3C9B3E0}" destId="{5DD04972-4D5C-4972-9337-350A9F5B9CDF}" srcOrd="0" destOrd="0" presId="urn:microsoft.com/office/officeart/2005/8/layout/process3"/>
    <dgm:cxn modelId="{6942171D-B993-4E06-8B40-33E3A40939DB}" type="presParOf" srcId="{E17C0804-FED9-4E13-9103-8FC2A3C9B3E0}" destId="{E56F0107-E35E-42C7-8B6C-5EA16D00EF1B}" srcOrd="1" destOrd="0" presId="urn:microsoft.com/office/officeart/2005/8/layout/process3"/>
    <dgm:cxn modelId="{48EF4C67-5704-4860-AD26-DCA13C8DB079}" type="presParOf" srcId="{E17C0804-FED9-4E13-9103-8FC2A3C9B3E0}" destId="{79AC4354-B949-4852-AABC-CD3A5949C929}" srcOrd="2" destOrd="0" presId="urn:microsoft.com/office/officeart/2005/8/layout/process3"/>
    <dgm:cxn modelId="{BD113826-1B2C-40B7-A999-8B0CE6350A11}" type="presParOf" srcId="{39565B44-79F9-459A-BD45-74C63CD089E2}" destId="{1EECC569-F0EB-449B-AA9C-DF3CCB085352}" srcOrd="1" destOrd="0" presId="urn:microsoft.com/office/officeart/2005/8/layout/process3"/>
    <dgm:cxn modelId="{0032954F-4B01-4FAB-98E0-5BADDFAE82FB}" type="presParOf" srcId="{1EECC569-F0EB-449B-AA9C-DF3CCB085352}" destId="{3EA0484C-0069-4FE2-A05C-9A96B1CBDF6F}" srcOrd="0" destOrd="0" presId="urn:microsoft.com/office/officeart/2005/8/layout/process3"/>
    <dgm:cxn modelId="{7B3EEE27-9EA6-4DB5-8B5E-AABF20FB9D69}" type="presParOf" srcId="{39565B44-79F9-459A-BD45-74C63CD089E2}" destId="{74AA958E-44D6-4E06-B19B-CDF9F410ADC6}" srcOrd="2" destOrd="0" presId="urn:microsoft.com/office/officeart/2005/8/layout/process3"/>
    <dgm:cxn modelId="{DC67724F-D9B7-452D-833D-E25A8B24951D}" type="presParOf" srcId="{74AA958E-44D6-4E06-B19B-CDF9F410ADC6}" destId="{97CFA12E-05C0-4284-A6BC-CB1881C87CC1}" srcOrd="0" destOrd="0" presId="urn:microsoft.com/office/officeart/2005/8/layout/process3"/>
    <dgm:cxn modelId="{507B468C-B8B6-456E-B721-3E5DEC155441}" type="presParOf" srcId="{74AA958E-44D6-4E06-B19B-CDF9F410ADC6}" destId="{FCF73DB9-B274-41B3-A03E-0AD32C014646}" srcOrd="1" destOrd="0" presId="urn:microsoft.com/office/officeart/2005/8/layout/process3"/>
    <dgm:cxn modelId="{AA8CE91D-2338-4878-9948-747F170960CE}" type="presParOf" srcId="{74AA958E-44D6-4E06-B19B-CDF9F410ADC6}" destId="{7DC1CDFB-C4D4-43E2-9EEA-C8B696CE25BA}" srcOrd="2" destOrd="0" presId="urn:microsoft.com/office/officeart/2005/8/layout/process3"/>
    <dgm:cxn modelId="{7FF8BA9F-0AFA-467A-9058-C366AC28AB00}" type="presParOf" srcId="{39565B44-79F9-459A-BD45-74C63CD089E2}" destId="{8802CD65-BB4A-4C5A-898A-92B9E8E57164}" srcOrd="3" destOrd="0" presId="urn:microsoft.com/office/officeart/2005/8/layout/process3"/>
    <dgm:cxn modelId="{1A55C87A-A649-47C9-B666-E15CFE4672FC}" type="presParOf" srcId="{8802CD65-BB4A-4C5A-898A-92B9E8E57164}" destId="{53E99C61-7964-4737-A9DD-46943F843D6C}" srcOrd="0" destOrd="0" presId="urn:microsoft.com/office/officeart/2005/8/layout/process3"/>
    <dgm:cxn modelId="{14AACE90-BC69-4521-9C80-4301A96ED040}" type="presParOf" srcId="{39565B44-79F9-459A-BD45-74C63CD089E2}" destId="{655AE3CC-B04C-4E34-93D1-3A549F9BBE73}" srcOrd="4" destOrd="0" presId="urn:microsoft.com/office/officeart/2005/8/layout/process3"/>
    <dgm:cxn modelId="{DDA0C5D5-0188-4A62-A1E0-D6B03835018A}" type="presParOf" srcId="{655AE3CC-B04C-4E34-93D1-3A549F9BBE73}" destId="{A4885BB8-DE2D-4916-9B0C-9785C5896E2E}" srcOrd="0" destOrd="0" presId="urn:microsoft.com/office/officeart/2005/8/layout/process3"/>
    <dgm:cxn modelId="{971F7207-F3AE-4F0D-8D84-2930FE70D3E6}" type="presParOf" srcId="{655AE3CC-B04C-4E34-93D1-3A549F9BBE73}" destId="{649E9E71-5B86-4199-87E5-465F25A1A71E}" srcOrd="1" destOrd="0" presId="urn:microsoft.com/office/officeart/2005/8/layout/process3"/>
    <dgm:cxn modelId="{F85B8F29-1C18-4172-8711-34C36838E93D}" type="presParOf" srcId="{655AE3CC-B04C-4E34-93D1-3A549F9BBE73}" destId="{E75E8D26-A3F5-4B56-802C-8283DBCFD6B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F0107-E35E-42C7-8B6C-5EA16D00EF1B}">
      <dsp:nvSpPr>
        <dsp:cNvPr id="0" name=""/>
        <dsp:cNvSpPr/>
      </dsp:nvSpPr>
      <dsp:spPr>
        <a:xfrm>
          <a:off x="3865" y="1521000"/>
          <a:ext cx="1757670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Sub-segment 1</a:t>
          </a:r>
          <a:endParaRPr lang="en-IN" sz="1700" kern="1200" dirty="0"/>
        </a:p>
      </dsp:txBody>
      <dsp:txXfrm>
        <a:off x="3865" y="1521000"/>
        <a:ext cx="1757670" cy="489600"/>
      </dsp:txXfrm>
    </dsp:sp>
    <dsp:sp modelId="{79AC4354-B949-4852-AABC-CD3A5949C929}">
      <dsp:nvSpPr>
        <dsp:cNvPr id="0" name=""/>
        <dsp:cNvSpPr/>
      </dsp:nvSpPr>
      <dsp:spPr>
        <a:xfrm>
          <a:off x="363870" y="2010599"/>
          <a:ext cx="1757670" cy="104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Municipalities</a:t>
          </a:r>
          <a:endParaRPr lang="en-IN" sz="1700" kern="1200" dirty="0"/>
        </a:p>
      </dsp:txBody>
      <dsp:txXfrm>
        <a:off x="394342" y="2041071"/>
        <a:ext cx="1696726" cy="979456"/>
      </dsp:txXfrm>
    </dsp:sp>
    <dsp:sp modelId="{1EECC569-F0EB-449B-AA9C-DF3CCB085352}">
      <dsp:nvSpPr>
        <dsp:cNvPr id="0" name=""/>
        <dsp:cNvSpPr/>
      </dsp:nvSpPr>
      <dsp:spPr>
        <a:xfrm>
          <a:off x="2027992" y="1546995"/>
          <a:ext cx="564887" cy="437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2027992" y="1634517"/>
        <a:ext cx="433604" cy="262565"/>
      </dsp:txXfrm>
    </dsp:sp>
    <dsp:sp modelId="{FCF73DB9-B274-41B3-A03E-0AD32C014646}">
      <dsp:nvSpPr>
        <dsp:cNvPr id="0" name=""/>
        <dsp:cNvSpPr/>
      </dsp:nvSpPr>
      <dsp:spPr>
        <a:xfrm>
          <a:off x="2827362" y="1521000"/>
          <a:ext cx="1757670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Sub-segment 2</a:t>
          </a:r>
          <a:endParaRPr lang="en-IN" sz="1700" kern="1200" dirty="0"/>
        </a:p>
      </dsp:txBody>
      <dsp:txXfrm>
        <a:off x="2827362" y="1521000"/>
        <a:ext cx="1757670" cy="489600"/>
      </dsp:txXfrm>
    </dsp:sp>
    <dsp:sp modelId="{7DC1CDFB-C4D4-43E2-9EEA-C8B696CE25BA}">
      <dsp:nvSpPr>
        <dsp:cNvPr id="0" name=""/>
        <dsp:cNvSpPr/>
      </dsp:nvSpPr>
      <dsp:spPr>
        <a:xfrm>
          <a:off x="3187367" y="2010599"/>
          <a:ext cx="1757670" cy="104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Major construction companies</a:t>
          </a:r>
          <a:endParaRPr lang="en-IN" sz="1700" kern="1200" dirty="0"/>
        </a:p>
      </dsp:txBody>
      <dsp:txXfrm>
        <a:off x="3217839" y="2041071"/>
        <a:ext cx="1696726" cy="979456"/>
      </dsp:txXfrm>
    </dsp:sp>
    <dsp:sp modelId="{8802CD65-BB4A-4C5A-898A-92B9E8E57164}">
      <dsp:nvSpPr>
        <dsp:cNvPr id="0" name=""/>
        <dsp:cNvSpPr/>
      </dsp:nvSpPr>
      <dsp:spPr>
        <a:xfrm>
          <a:off x="4851489" y="1546995"/>
          <a:ext cx="564887" cy="437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851489" y="1634517"/>
        <a:ext cx="433604" cy="262565"/>
      </dsp:txXfrm>
    </dsp:sp>
    <dsp:sp modelId="{649E9E71-5B86-4199-87E5-465F25A1A71E}">
      <dsp:nvSpPr>
        <dsp:cNvPr id="0" name=""/>
        <dsp:cNvSpPr/>
      </dsp:nvSpPr>
      <dsp:spPr>
        <a:xfrm>
          <a:off x="5650858" y="1521000"/>
          <a:ext cx="1757670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Sub-segment 3</a:t>
          </a:r>
          <a:endParaRPr lang="en-IN" sz="1700" kern="1200" dirty="0"/>
        </a:p>
      </dsp:txBody>
      <dsp:txXfrm>
        <a:off x="5650858" y="1521000"/>
        <a:ext cx="1757670" cy="489600"/>
      </dsp:txXfrm>
    </dsp:sp>
    <dsp:sp modelId="{E75E8D26-A3F5-4B56-802C-8283DBCFD6B8}">
      <dsp:nvSpPr>
        <dsp:cNvPr id="0" name=""/>
        <dsp:cNvSpPr/>
      </dsp:nvSpPr>
      <dsp:spPr>
        <a:xfrm>
          <a:off x="6010863" y="2010599"/>
          <a:ext cx="1757670" cy="104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International Sales</a:t>
          </a:r>
          <a:endParaRPr lang="en-IN" sz="1700" kern="1200" dirty="0"/>
        </a:p>
      </dsp:txBody>
      <dsp:txXfrm>
        <a:off x="6041335" y="2041071"/>
        <a:ext cx="1696726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5B9BD-B6B3-4C3E-95E8-39113B01A7DF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36C4-9934-43AB-8DF3-89D47D7F39D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D5F6C2-583F-4759-A2E8-EA72DA6420C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79FC4-C39D-4130-BAFC-68FDAEC55C5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7AD53D-5217-4A0C-971E-3C710428103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50447E-38BC-47D9-8451-C4BF1B52DB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6ABE7-D672-41C2-AAA2-F5A1F016F36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D90425-A8AD-4968-9532-EF16E96BE71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D4532-54F6-438B-B08C-A6ABC55B7BA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372989-E07E-44A5-99C4-586021B2E68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8F69D1-50BF-492C-8FA9-15FBEDF0FB6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0D90F-A415-4CAB-A67A-D6F581C3E52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5F3BE-265D-4E36-98F1-B5C400200DB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C20BC5-4110-4843-AA02-8BFDAE9933A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CC0B77-172D-429D-A988-6D65A735EFB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E36C4-9934-43AB-8DF3-89D47D7F39D9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B78E57-090C-49D3-841C-EAA4F95BCF2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0995D63-794C-40FF-9571-404AA602162E}" type="datetimeFigureOut">
              <a:rPr lang="en-IN" smtClean="0"/>
              <a:pPr/>
              <a:t>12-07-2019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CB1F65F8-7C17-4ACE-8A0D-F98CB8D54CB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848-1310-495A-931F-82CCAE924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Marketing Strategy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15A14-7C3D-4DE9-B98E-2E6C83F68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7A99B-8EF9-426F-9087-CFE44DEB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5562600"/>
            <a:ext cx="76485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B9AF0-C3D5-4C6F-B6BD-52445033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838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50B0A-5A56-4F70-9C0B-50D3AE53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1"/>
            <a:ext cx="8305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600" dirty="0"/>
              <a:t>“If you cannot measure it, you cannot improve it”--- Lord Kelvin</a:t>
            </a:r>
            <a:br>
              <a:rPr lang="en-IN" dirty="0"/>
            </a:br>
            <a:br>
              <a:rPr lang="en-US" dirty="0"/>
            </a:br>
            <a:endParaRPr lang="en-I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Image result for wor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World Data is doubling in every 2.5 years!</a:t>
            </a:r>
            <a:endParaRPr lang="en-IN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There are more than 7 billion people on the world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More than 5.1 Billion of them own a cell phone</a:t>
            </a:r>
            <a:endParaRPr lang="en-IN" sz="2800" b="1" dirty="0">
              <a:solidFill>
                <a:srgbClr val="00B050"/>
              </a:solidFill>
            </a:endParaRPr>
          </a:p>
        </p:txBody>
      </p:sp>
      <p:pic>
        <p:nvPicPr>
          <p:cNvPr id="4" name="Picture 2" descr="http://i.amz.mshcdn.com/XgRvZLGWpYVDckLyYLABTY1Rw3w=/fit-in/1200x9600/http%3A%2F%2Fmashable.com%2Fwp-content%2Fuploads%2F2011%2F06%2FPsychographics_Are_More_Detailed_Than_Demographics-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37388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971799" cy="2819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48200" y="685800"/>
            <a:ext cx="4191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Each Day</a:t>
            </a:r>
          </a:p>
          <a:p>
            <a:endParaRPr lang="en-US" dirty="0"/>
          </a:p>
          <a:p>
            <a:r>
              <a:rPr lang="en-US" dirty="0"/>
              <a:t> We send over 11 billion texts</a:t>
            </a:r>
          </a:p>
          <a:p>
            <a:endParaRPr lang="en-US" dirty="0"/>
          </a:p>
          <a:p>
            <a:r>
              <a:rPr lang="en-US" dirty="0"/>
              <a:t>Watch over 2.8 billion YouTube videos</a:t>
            </a:r>
          </a:p>
          <a:p>
            <a:endParaRPr lang="en-US" dirty="0"/>
          </a:p>
          <a:p>
            <a:r>
              <a:rPr lang="en-US" dirty="0"/>
              <a:t>Perform over 5 billion Google searches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724400" y="1752600"/>
            <a:ext cx="396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4400" y="2286000"/>
            <a:ext cx="396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3400" y="2819400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28956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We are Data Agents!</a:t>
            </a:r>
            <a:endParaRPr lang="en-IN" sz="2800" b="1" dirty="0">
              <a:solidFill>
                <a:srgbClr val="00B05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0600" y="3581400"/>
            <a:ext cx="7086600" cy="3124200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We Generate over 2.5 Quintillion bytes everyday from</a:t>
            </a:r>
          </a:p>
          <a:p>
            <a:pPr algn="ctr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 Consumer Transactions</a:t>
            </a:r>
          </a:p>
          <a:p>
            <a:pPr algn="ctr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Communication devices</a:t>
            </a:r>
          </a:p>
          <a:p>
            <a:pPr algn="ctr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Online behavior</a:t>
            </a:r>
          </a:p>
          <a:p>
            <a:pPr algn="ctr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Streaming services</a:t>
            </a:r>
          </a:p>
          <a:p>
            <a:pPr algn="ctr">
              <a:buFont typeface="Arial" pitchFamily="34" charset="0"/>
              <a:buChar char="•"/>
            </a:pPr>
            <a:endParaRPr lang="en-US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905000"/>
            <a:ext cx="3581400" cy="26860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By 2020 we will need …</a:t>
            </a:r>
            <a:endParaRPr lang="en-IN" sz="32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9061003">
            <a:off x="555752" y="169306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10x more servers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805146">
            <a:off x="-150251" y="336489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50x more Data Management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8720198">
            <a:off x="-24937" y="506576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75x more files to handle it all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097896">
            <a:off x="6005718" y="1652567"/>
            <a:ext cx="301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We will fall short of Big data talents by 100k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97896">
            <a:off x="6343317" y="3363713"/>
            <a:ext cx="3017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We need new tools and talents to mine this information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23872">
            <a:off x="6479349" y="4955864"/>
            <a:ext cx="269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We need Big Data Analytics</a:t>
            </a:r>
            <a:endParaRPr lang="en-IN" sz="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76600" y="6324600"/>
            <a:ext cx="244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https://fybr.com/media/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Marketing is the new Finance!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200" dirty="0"/>
              <a:t>“ I think marketing is the new finance. In 1960s and 1970s we got interesting financial data, and a lot of analytics fire power focused on data.. I think marketing is in the same place today. So my view </a:t>
            </a:r>
            <a:r>
              <a:rPr lang="en-US" sz="2200" dirty="0" err="1"/>
              <a:t>quants</a:t>
            </a:r>
            <a:r>
              <a:rPr lang="en-US" sz="2200" dirty="0"/>
              <a:t> are going to move from Wall street to Madison Avenue” </a:t>
            </a:r>
          </a:p>
          <a:p>
            <a:pPr algn="r">
              <a:buNone/>
            </a:pPr>
            <a:r>
              <a:rPr lang="en-US" sz="2200" dirty="0"/>
              <a:t>Hal Varian (Chief Economist, Google)</a:t>
            </a:r>
          </a:p>
          <a:p>
            <a:pPr algn="r">
              <a:buNone/>
            </a:pPr>
            <a:endParaRPr lang="en-US" sz="2200" dirty="0"/>
          </a:p>
          <a:p>
            <a:pPr>
              <a:buNone/>
            </a:pPr>
            <a:r>
              <a:rPr lang="en-US" sz="2000" dirty="0"/>
              <a:t>“ The highest level of analytics being done in Dominos is in Marketing Department, not in finance department, and I will tell you that is a dramatic change”</a:t>
            </a:r>
          </a:p>
          <a:p>
            <a:pPr algn="r">
              <a:buNone/>
            </a:pPr>
            <a:r>
              <a:rPr lang="en-US" sz="2000" dirty="0"/>
              <a:t>Patrick Doyle, CEO, Dominos</a:t>
            </a:r>
            <a:endParaRPr lang="en-IN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Marketing Analytics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of appropriate techniques and tools that help us take actionable insights (represents Models and Metrics)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IN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352800"/>
            <a:ext cx="38862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Styles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5800" y="26670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Verbal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0" y="26670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     Pictorial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4600" y="27432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              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Mathematical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call o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124200"/>
            <a:ext cx="645242" cy="533400"/>
          </a:xfrm>
          <a:prstGeom prst="rect">
            <a:avLst/>
          </a:prstGeom>
          <a:noFill/>
        </p:spPr>
      </p:pic>
      <p:sp>
        <p:nvSpPr>
          <p:cNvPr id="1028" name="AutoShape 4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 descr="cha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5200" y="3124200"/>
            <a:ext cx="862837" cy="547687"/>
          </a:xfrm>
          <a:prstGeom prst="rect">
            <a:avLst/>
          </a:prstGeom>
        </p:spPr>
      </p:pic>
      <p:sp>
        <p:nvSpPr>
          <p:cNvPr id="1034" name="AutoShape 10" descr="Image result for Mathemati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6" name="AutoShape 12" descr="Image result for Mathemati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 descr="mathematic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010400" y="2895600"/>
            <a:ext cx="770150" cy="533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5800" y="4572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Expressed in words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124200" y="4572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Expressed in charts/graphs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4572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Expressed in equation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" y="5486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Simplified representation of reality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Evaluate impact of input variable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Models provide guidance on marketing actions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C6517-3E6B-435C-8829-CBE128C2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" y="533400"/>
            <a:ext cx="834847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5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Forms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5800" y="26670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                    Descriptive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0" y="26670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                    Predictive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4600" y="2743200"/>
            <a:ext cx="2286000" cy="144780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                       Normative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28" name="AutoShape 4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bar graph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4" name="AutoShape 10" descr="Image result for Mathemati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6" name="AutoShape 12" descr="Image result for Mathemati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34" name="AutoShape 2" descr="Image result for causal and eff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36" name="AutoShape 4" descr="Image result for causal and eff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 descr="descripti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3124200"/>
            <a:ext cx="829755" cy="619125"/>
          </a:xfrm>
          <a:prstGeom prst="rect">
            <a:avLst/>
          </a:prstGeom>
        </p:spPr>
      </p:pic>
      <p:pic>
        <p:nvPicPr>
          <p:cNvPr id="17" name="Picture 16" descr="predictiv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2971800"/>
            <a:ext cx="1066800" cy="799070"/>
          </a:xfrm>
          <a:prstGeom prst="rect">
            <a:avLst/>
          </a:prstGeom>
        </p:spPr>
      </p:pic>
      <p:pic>
        <p:nvPicPr>
          <p:cNvPr id="18" name="Picture 17" descr="normativ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200" y="3200400"/>
            <a:ext cx="685800" cy="4888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800" y="44958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causal relationship and relevant variables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505200" y="44196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likely outcome given certain inputs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400800" y="44196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course of active to maximize objectives 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914400"/>
          </a:xfrm>
        </p:spPr>
        <p:txBody>
          <a:bodyPr/>
          <a:lstStyle/>
          <a:p>
            <a:r>
              <a:rPr lang="en-US" dirty="0"/>
              <a:t>Metrics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4038600" cy="5060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Definition: Business oriented key performance indicators</a:t>
            </a:r>
          </a:p>
          <a:p>
            <a:pPr lvl="1"/>
            <a:r>
              <a:rPr lang="en-US" dirty="0"/>
              <a:t>Sales per channel, cost per sale</a:t>
            </a:r>
          </a:p>
          <a:p>
            <a:r>
              <a:rPr lang="en-US" dirty="0"/>
              <a:t>Purpose: Monitor and improve marketing effectiveness and take corrective action</a:t>
            </a:r>
          </a:p>
          <a:p>
            <a:r>
              <a:rPr lang="en-US" dirty="0"/>
              <a:t>Marketing Dash boards</a:t>
            </a:r>
          </a:p>
          <a:p>
            <a:pPr lvl="1"/>
            <a:r>
              <a:rPr lang="en-US" dirty="0"/>
              <a:t>Marketing Automation system (</a:t>
            </a:r>
            <a:r>
              <a:rPr lang="en-US" dirty="0" err="1"/>
              <a:t>Eloqua</a:t>
            </a:r>
            <a:r>
              <a:rPr lang="en-US" dirty="0"/>
              <a:t>, </a:t>
            </a:r>
            <a:r>
              <a:rPr lang="en-US" dirty="0" err="1"/>
              <a:t>Marketo</a:t>
            </a:r>
            <a:r>
              <a:rPr lang="en-US" dirty="0"/>
              <a:t>, </a:t>
            </a:r>
            <a:r>
              <a:rPr lang="en-US" dirty="0" err="1"/>
              <a:t>Pardot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Sales Automation system (</a:t>
            </a:r>
            <a:r>
              <a:rPr lang="en-US" dirty="0" err="1"/>
              <a:t>Netsuite</a:t>
            </a:r>
            <a:r>
              <a:rPr lang="en-US" dirty="0"/>
              <a:t>, saleforce.com)</a:t>
            </a:r>
          </a:p>
          <a:p>
            <a:pPr lvl="1"/>
            <a:endParaRPr lang="en-US" dirty="0"/>
          </a:p>
          <a:p>
            <a:pPr marL="582930" indent="-514350">
              <a:buFont typeface="+mj-lt"/>
              <a:buAutoNum type="arabicPeriod"/>
            </a:pPr>
            <a:endParaRPr lang="en-US" dirty="0"/>
          </a:p>
          <a:p>
            <a:pPr lvl="1">
              <a:buFont typeface="Courier New" pitchFamily="49" charset="0"/>
              <a:buChar char="o"/>
            </a:pPr>
            <a:endParaRPr lang="en-IN" dirty="0"/>
          </a:p>
        </p:txBody>
      </p:sp>
      <p:pic>
        <p:nvPicPr>
          <p:cNvPr id="58370" name="Picture 2" descr="Image result for dashboar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95400"/>
            <a:ext cx="4267200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ChangeArrowheads="1"/>
          </p:cNvSpPr>
          <p:nvPr/>
        </p:nvSpPr>
        <p:spPr bwMode="auto">
          <a:xfrm>
            <a:off x="636713" y="1280861"/>
            <a:ext cx="8237640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/>
              <a:t>Topic			Description</a:t>
            </a:r>
          </a:p>
          <a:p>
            <a:endParaRPr lang="en-US" sz="800" dirty="0"/>
          </a:p>
          <a:p>
            <a:r>
              <a:rPr lang="en-US" dirty="0"/>
              <a:t>Market Description	                    Describe market based on need that product fulfills</a:t>
            </a:r>
          </a:p>
          <a:p>
            <a:r>
              <a:rPr lang="en-US" dirty="0"/>
              <a:t>			Avoid overly narrow (product-based) descriptions</a:t>
            </a:r>
          </a:p>
          <a:p>
            <a:r>
              <a:rPr lang="en-US" dirty="0"/>
              <a:t>			Example: Wang word processors in 1980s</a:t>
            </a:r>
            <a:endParaRPr lang="en-US" sz="800" dirty="0"/>
          </a:p>
          <a:p>
            <a:r>
              <a:rPr lang="en-US" dirty="0"/>
              <a:t>Market			Groups of customers buying products from sellers</a:t>
            </a:r>
            <a:endParaRPr lang="en-US" sz="800" dirty="0"/>
          </a:p>
          <a:p>
            <a:r>
              <a:rPr lang="en-US" dirty="0"/>
              <a:t>Potential Market	                     All people in population with interest in product/service</a:t>
            </a:r>
            <a:endParaRPr lang="en-US" sz="800" dirty="0"/>
          </a:p>
          <a:p>
            <a:r>
              <a:rPr lang="en-US" dirty="0"/>
              <a:t>Available Market	                     People with interest, plus means (money)</a:t>
            </a:r>
            <a:endParaRPr lang="en-US" sz="800" dirty="0"/>
          </a:p>
          <a:p>
            <a:r>
              <a:rPr lang="en-US" dirty="0"/>
              <a:t>Qualified Available Mkt.	Legally allowed to purchase product/service </a:t>
            </a:r>
            <a:endParaRPr lang="en-US" sz="800" dirty="0"/>
          </a:p>
          <a:p>
            <a:r>
              <a:rPr lang="en-US" dirty="0"/>
              <a:t>Served Market		Segments targeted by company</a:t>
            </a:r>
          </a:p>
          <a:p>
            <a:endParaRPr lang="en-US" sz="800" dirty="0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>
            <a:off x="76200" y="1143000"/>
            <a:ext cx="899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381000" y="0"/>
            <a:ext cx="50321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Market Description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4600" y="4800600"/>
            <a:ext cx="4191000" cy="121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9400" y="5105400"/>
            <a:ext cx="3886200" cy="914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8" name="Text Box 14"/>
          <p:cNvSpPr txBox="1">
            <a:spLocks noChangeArrowheads="1"/>
          </p:cNvSpPr>
          <p:nvPr/>
        </p:nvSpPr>
        <p:spPr bwMode="auto">
          <a:xfrm>
            <a:off x="5181600" y="5630334"/>
            <a:ext cx="14261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Served Market</a:t>
            </a:r>
          </a:p>
        </p:txBody>
      </p:sp>
      <p:sp>
        <p:nvSpPr>
          <p:cNvPr id="5129" name="Text Box 14"/>
          <p:cNvSpPr txBox="1">
            <a:spLocks noChangeArrowheads="1"/>
          </p:cNvSpPr>
          <p:nvPr/>
        </p:nvSpPr>
        <p:spPr bwMode="auto">
          <a:xfrm>
            <a:off x="5029201" y="4749800"/>
            <a:ext cx="15998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Potential Market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24200" y="5410200"/>
            <a:ext cx="35814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9000" y="5715000"/>
            <a:ext cx="32766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32" name="Text Box 14"/>
          <p:cNvSpPr txBox="1">
            <a:spLocks noChangeArrowheads="1"/>
          </p:cNvSpPr>
          <p:nvPr/>
        </p:nvSpPr>
        <p:spPr bwMode="auto">
          <a:xfrm>
            <a:off x="5010150" y="5020734"/>
            <a:ext cx="16128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Available Market</a:t>
            </a:r>
          </a:p>
        </p:txBody>
      </p:sp>
      <p:sp>
        <p:nvSpPr>
          <p:cNvPr id="5133" name="Text Box 14"/>
          <p:cNvSpPr txBox="1">
            <a:spLocks noChangeArrowheads="1"/>
          </p:cNvSpPr>
          <p:nvPr/>
        </p:nvSpPr>
        <p:spPr bwMode="auto">
          <a:xfrm>
            <a:off x="4156076" y="5325534"/>
            <a:ext cx="2427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Qualified Available Market</a:t>
            </a:r>
          </a:p>
        </p:txBody>
      </p:sp>
      <p:sp>
        <p:nvSpPr>
          <p:cNvPr id="5134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672208" y="1275427"/>
            <a:ext cx="793839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/>
              <a:t>Topic			Description</a:t>
            </a:r>
          </a:p>
          <a:p>
            <a:endParaRPr lang="en-US" sz="800" dirty="0"/>
          </a:p>
          <a:p>
            <a:r>
              <a:rPr lang="en-US" dirty="0"/>
              <a:t>Industry			Groups of sellers making “similar” products/ services</a:t>
            </a:r>
          </a:p>
          <a:p>
            <a:r>
              <a:rPr lang="en-US" dirty="0"/>
              <a:t>			Example: White Goods (appliances) industry</a:t>
            </a:r>
          </a:p>
          <a:p>
            <a:r>
              <a:rPr lang="en-US" dirty="0"/>
              <a:t>			Companies: GE, Westinghouse, Samsung, etc.</a:t>
            </a:r>
          </a:p>
          <a:p>
            <a:endParaRPr lang="en-US" sz="800" dirty="0"/>
          </a:p>
          <a:p>
            <a:r>
              <a:rPr lang="en-US" dirty="0"/>
              <a:t>Category			Subset of industry</a:t>
            </a:r>
          </a:p>
          <a:p>
            <a:r>
              <a:rPr lang="en-US" dirty="0"/>
              <a:t>			Group of competing firms selling to market segment</a:t>
            </a:r>
          </a:p>
          <a:p>
            <a:r>
              <a:rPr lang="en-US" dirty="0"/>
              <a:t>			Example: High-end kitchen appliance manufacturers</a:t>
            </a:r>
          </a:p>
          <a:p>
            <a:r>
              <a:rPr lang="en-US" dirty="0"/>
              <a:t>			Companies: Viking Sub Zero and wolf etc.</a:t>
            </a:r>
            <a:endParaRPr lang="en-US" sz="800" dirty="0"/>
          </a:p>
        </p:txBody>
      </p:sp>
      <p:sp>
        <p:nvSpPr>
          <p:cNvPr id="6148" name="Line 5"/>
          <p:cNvSpPr>
            <a:spLocks noChangeShapeType="1"/>
          </p:cNvSpPr>
          <p:nvPr/>
        </p:nvSpPr>
        <p:spPr bwMode="auto">
          <a:xfrm>
            <a:off x="76200" y="1143000"/>
            <a:ext cx="899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381000" y="0"/>
            <a:ext cx="55707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Industry Description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9800" y="4648200"/>
            <a:ext cx="4191000" cy="121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1" name="Text Box 14"/>
          <p:cNvSpPr txBox="1">
            <a:spLocks noChangeArrowheads="1"/>
          </p:cNvSpPr>
          <p:nvPr/>
        </p:nvSpPr>
        <p:spPr bwMode="auto">
          <a:xfrm>
            <a:off x="3109020" y="4546600"/>
            <a:ext cx="24370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Industry</a:t>
            </a:r>
          </a:p>
          <a:p>
            <a:pPr algn="ctr"/>
            <a:r>
              <a:rPr lang="en-US" sz="1200" dirty="0"/>
              <a:t>Example: White Goods (Appliances)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19400" y="5257800"/>
            <a:ext cx="29718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3" name="Text Box 14"/>
          <p:cNvSpPr txBox="1">
            <a:spLocks noChangeArrowheads="1"/>
          </p:cNvSpPr>
          <p:nvPr/>
        </p:nvSpPr>
        <p:spPr bwMode="auto">
          <a:xfrm>
            <a:off x="3245707" y="5190067"/>
            <a:ext cx="212077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Category</a:t>
            </a:r>
          </a:p>
          <a:p>
            <a:pPr algn="ctr"/>
            <a:r>
              <a:rPr lang="en-US" sz="1200" dirty="0"/>
              <a:t>Example: High-end Appliances</a:t>
            </a:r>
          </a:p>
        </p:txBody>
      </p:sp>
      <p:sp>
        <p:nvSpPr>
          <p:cNvPr id="6154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ChangeArrowheads="1"/>
          </p:cNvSpPr>
          <p:nvPr/>
        </p:nvSpPr>
        <p:spPr bwMode="auto">
          <a:xfrm>
            <a:off x="381000" y="0"/>
            <a:ext cx="53014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Market Data Sources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2438400"/>
            <a:ext cx="33528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2" name="Text Box 14"/>
          <p:cNvSpPr txBox="1">
            <a:spLocks noChangeArrowheads="1"/>
          </p:cNvSpPr>
          <p:nvPr/>
        </p:nvSpPr>
        <p:spPr bwMode="auto">
          <a:xfrm>
            <a:off x="1538856" y="2556933"/>
            <a:ext cx="2115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Secondary Research</a:t>
            </a:r>
          </a:p>
        </p:txBody>
      </p:sp>
      <p:sp>
        <p:nvSpPr>
          <p:cNvPr id="7173" name="Text Box 14"/>
          <p:cNvSpPr txBox="1">
            <a:spLocks noChangeArrowheads="1"/>
          </p:cNvSpPr>
          <p:nvPr/>
        </p:nvSpPr>
        <p:spPr bwMode="auto">
          <a:xfrm>
            <a:off x="1266331" y="3048000"/>
            <a:ext cx="1710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Government Data</a:t>
            </a:r>
          </a:p>
        </p:txBody>
      </p:sp>
      <p:sp>
        <p:nvSpPr>
          <p:cNvPr id="7174" name="Text Box 14"/>
          <p:cNvSpPr txBox="1">
            <a:spLocks noChangeArrowheads="1"/>
          </p:cNvSpPr>
          <p:nvPr/>
        </p:nvSpPr>
        <p:spPr bwMode="auto">
          <a:xfrm>
            <a:off x="1316051" y="3318934"/>
            <a:ext cx="15271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Analyst Reports</a:t>
            </a:r>
          </a:p>
        </p:txBody>
      </p:sp>
      <p:sp>
        <p:nvSpPr>
          <p:cNvPr id="7175" name="Text Box 14"/>
          <p:cNvSpPr txBox="1">
            <a:spLocks noChangeArrowheads="1"/>
          </p:cNvSpPr>
          <p:nvPr/>
        </p:nvSpPr>
        <p:spPr bwMode="auto">
          <a:xfrm>
            <a:off x="1358223" y="3623734"/>
            <a:ext cx="28779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Business and Trade Publications</a:t>
            </a:r>
          </a:p>
        </p:txBody>
      </p:sp>
      <p:sp>
        <p:nvSpPr>
          <p:cNvPr id="7176" name="Text Box 14"/>
          <p:cNvSpPr txBox="1">
            <a:spLocks noChangeArrowheads="1"/>
          </p:cNvSpPr>
          <p:nvPr/>
        </p:nvSpPr>
        <p:spPr bwMode="auto">
          <a:xfrm>
            <a:off x="1275091" y="3928534"/>
            <a:ext cx="13963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Other Sources</a:t>
            </a:r>
          </a:p>
        </p:txBody>
      </p:sp>
      <p:sp>
        <p:nvSpPr>
          <p:cNvPr id="7177" name="Text Box 14"/>
          <p:cNvSpPr txBox="1">
            <a:spLocks noChangeArrowheads="1"/>
          </p:cNvSpPr>
          <p:nvPr/>
        </p:nvSpPr>
        <p:spPr bwMode="auto">
          <a:xfrm>
            <a:off x="5339729" y="3352800"/>
            <a:ext cx="21507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Commissioned Reports</a:t>
            </a:r>
          </a:p>
        </p:txBody>
      </p:sp>
      <p:sp>
        <p:nvSpPr>
          <p:cNvPr id="7178" name="Text Box 14"/>
          <p:cNvSpPr txBox="1">
            <a:spLocks noChangeArrowheads="1"/>
          </p:cNvSpPr>
          <p:nvPr/>
        </p:nvSpPr>
        <p:spPr bwMode="auto">
          <a:xfrm>
            <a:off x="5369047" y="3623734"/>
            <a:ext cx="21809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B2C: Retail Salespeople</a:t>
            </a:r>
          </a:p>
        </p:txBody>
      </p:sp>
      <p:sp>
        <p:nvSpPr>
          <p:cNvPr id="7179" name="Text Box 14"/>
          <p:cNvSpPr txBox="1">
            <a:spLocks noChangeArrowheads="1"/>
          </p:cNvSpPr>
          <p:nvPr/>
        </p:nvSpPr>
        <p:spPr bwMode="auto">
          <a:xfrm>
            <a:off x="5376606" y="3928534"/>
            <a:ext cx="25024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B2B: Company Salespeople</a:t>
            </a:r>
          </a:p>
        </p:txBody>
      </p:sp>
      <p:sp>
        <p:nvSpPr>
          <p:cNvPr id="7180" name="Text Box 14"/>
          <p:cNvSpPr txBox="1">
            <a:spLocks noChangeArrowheads="1"/>
          </p:cNvSpPr>
          <p:nvPr/>
        </p:nvSpPr>
        <p:spPr bwMode="auto">
          <a:xfrm>
            <a:off x="5360399" y="3048000"/>
            <a:ext cx="8504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Surveys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66800" y="3048000"/>
            <a:ext cx="152400" cy="121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1066800" y="365760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1066800" y="39624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1066800" y="30480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5105400" y="3048000"/>
            <a:ext cx="152400" cy="121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5105400" y="365760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5105400" y="39624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5105400" y="30480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8" name="Right Arrow 27"/>
          <p:cNvSpPr/>
          <p:nvPr/>
        </p:nvSpPr>
        <p:spPr>
          <a:xfrm>
            <a:off x="4267200" y="2514600"/>
            <a:ext cx="685800" cy="457200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53000" y="2438400"/>
            <a:ext cx="33528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1" name="Text Box 14"/>
          <p:cNvSpPr txBox="1">
            <a:spLocks noChangeArrowheads="1"/>
          </p:cNvSpPr>
          <p:nvPr/>
        </p:nvSpPr>
        <p:spPr bwMode="auto">
          <a:xfrm>
            <a:off x="5707300" y="2556933"/>
            <a:ext cx="1855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Primary Research</a:t>
            </a:r>
          </a:p>
        </p:txBody>
      </p:sp>
      <p:sp>
        <p:nvSpPr>
          <p:cNvPr id="7192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ChangeArrowheads="1"/>
          </p:cNvSpPr>
          <p:nvPr/>
        </p:nvSpPr>
        <p:spPr bwMode="auto">
          <a:xfrm>
            <a:off x="381000" y="0"/>
            <a:ext cx="42242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Government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2438400"/>
            <a:ext cx="33528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6" name="Text Box 14"/>
          <p:cNvSpPr txBox="1">
            <a:spLocks noChangeArrowheads="1"/>
          </p:cNvSpPr>
          <p:nvPr/>
        </p:nvSpPr>
        <p:spPr bwMode="auto">
          <a:xfrm>
            <a:off x="1112216" y="2556933"/>
            <a:ext cx="1901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Government Data</a:t>
            </a:r>
          </a:p>
        </p:txBody>
      </p:sp>
      <p:sp>
        <p:nvSpPr>
          <p:cNvPr id="8197" name="Text Box 14"/>
          <p:cNvSpPr txBox="1">
            <a:spLocks noChangeArrowheads="1"/>
          </p:cNvSpPr>
          <p:nvPr/>
        </p:nvSpPr>
        <p:spPr bwMode="auto">
          <a:xfrm>
            <a:off x="685800" y="3048000"/>
            <a:ext cx="73943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U.S. Census Bureau: Census every 10 years, plus New American Community estimates</a:t>
            </a:r>
          </a:p>
        </p:txBody>
      </p:sp>
      <p:sp>
        <p:nvSpPr>
          <p:cNvPr id="8198" name="Text Box 14"/>
          <p:cNvSpPr txBox="1">
            <a:spLocks noChangeArrowheads="1"/>
          </p:cNvSpPr>
          <p:nvPr/>
        </p:nvSpPr>
        <p:spPr bwMode="auto">
          <a:xfrm>
            <a:off x="730250" y="3318934"/>
            <a:ext cx="73475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U.S. Bureau of Labor and Statistics: Data on employment, productivity, inflation, etc.</a:t>
            </a:r>
          </a:p>
        </p:txBody>
      </p:sp>
      <p:sp>
        <p:nvSpPr>
          <p:cNvPr id="8199" name="Text Box 14"/>
          <p:cNvSpPr txBox="1">
            <a:spLocks noChangeArrowheads="1"/>
          </p:cNvSpPr>
          <p:nvPr/>
        </p:nvSpPr>
        <p:spPr bwMode="auto">
          <a:xfrm>
            <a:off x="685800" y="3623734"/>
            <a:ext cx="7777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cs typeface="Arial" charset="0"/>
              </a:rPr>
              <a:t>U.S. Bureau of Economic Analysis: Data on national GDP, regional GDP, personal income,..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685800" y="3928534"/>
            <a:ext cx="4341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cs typeface="Arial" charset="0"/>
              </a:rPr>
              <a:t>Local Chambers of Commerce: Data on local area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3400" y="3048000"/>
            <a:ext cx="152400" cy="121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533400" y="3657600"/>
            <a:ext cx="1524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39624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3048000"/>
            <a:ext cx="152400" cy="30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8205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ChangeArrowheads="1"/>
          </p:cNvSpPr>
          <p:nvPr/>
        </p:nvSpPr>
        <p:spPr bwMode="auto">
          <a:xfrm>
            <a:off x="381000" y="0"/>
            <a:ext cx="74558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Market Sizing: Stakeholders</a:t>
            </a:r>
          </a:p>
        </p:txBody>
      </p:sp>
      <p:sp>
        <p:nvSpPr>
          <p:cNvPr id="15363" name="Rectangle 11"/>
          <p:cNvSpPr>
            <a:spLocks noChangeArrowheads="1"/>
          </p:cNvSpPr>
          <p:nvPr/>
        </p:nvSpPr>
        <p:spPr bwMode="auto">
          <a:xfrm>
            <a:off x="6248400" y="35052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364" name="Rectangle 10"/>
          <p:cNvSpPr>
            <a:spLocks noChangeArrowheads="1"/>
          </p:cNvSpPr>
          <p:nvPr/>
        </p:nvSpPr>
        <p:spPr bwMode="auto">
          <a:xfrm>
            <a:off x="6248400" y="21336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365" name="Rectangle 17"/>
          <p:cNvSpPr>
            <a:spLocks noChangeArrowheads="1"/>
          </p:cNvSpPr>
          <p:nvPr/>
        </p:nvSpPr>
        <p:spPr bwMode="auto">
          <a:xfrm>
            <a:off x="457200" y="35052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366" name="Rectangle 16"/>
          <p:cNvSpPr>
            <a:spLocks noChangeArrowheads="1"/>
          </p:cNvSpPr>
          <p:nvPr/>
        </p:nvSpPr>
        <p:spPr bwMode="auto">
          <a:xfrm>
            <a:off x="457200" y="21336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3657600" y="25908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6705600" y="2178052"/>
            <a:ext cx="16466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Channel Partners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6705601" y="3547534"/>
            <a:ext cx="16832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Financial Services</a:t>
            </a:r>
          </a:p>
        </p:txBody>
      </p:sp>
      <p:sp>
        <p:nvSpPr>
          <p:cNvPr id="15370" name="Text Box 12"/>
          <p:cNvSpPr txBox="1">
            <a:spLocks noChangeArrowheads="1"/>
          </p:cNvSpPr>
          <p:nvPr/>
        </p:nvSpPr>
        <p:spPr bwMode="auto">
          <a:xfrm>
            <a:off x="457200" y="2178052"/>
            <a:ext cx="22244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Marketing Departments</a:t>
            </a:r>
          </a:p>
        </p:txBody>
      </p:sp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81000" y="3549651"/>
            <a:ext cx="23038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Operations Departments</a:t>
            </a:r>
          </a:p>
        </p:txBody>
      </p:sp>
      <p:sp>
        <p:nvSpPr>
          <p:cNvPr id="15372" name="Line 20"/>
          <p:cNvSpPr>
            <a:spLocks noChangeShapeType="1"/>
          </p:cNvSpPr>
          <p:nvPr/>
        </p:nvSpPr>
        <p:spPr bwMode="auto">
          <a:xfrm flipV="1">
            <a:off x="2895600" y="35052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5373" name="Line 21"/>
          <p:cNvSpPr>
            <a:spLocks noChangeShapeType="1"/>
          </p:cNvSpPr>
          <p:nvPr/>
        </p:nvSpPr>
        <p:spPr bwMode="auto">
          <a:xfrm>
            <a:off x="2895600" y="23622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5374" name="Line 22"/>
          <p:cNvSpPr>
            <a:spLocks noChangeShapeType="1"/>
          </p:cNvSpPr>
          <p:nvPr/>
        </p:nvSpPr>
        <p:spPr bwMode="auto">
          <a:xfrm flipH="1">
            <a:off x="5486400" y="23622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5375" name="Line 23"/>
          <p:cNvSpPr>
            <a:spLocks noChangeShapeType="1"/>
          </p:cNvSpPr>
          <p:nvPr/>
        </p:nvSpPr>
        <p:spPr bwMode="auto">
          <a:xfrm flipH="1" flipV="1">
            <a:off x="5486400" y="35052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5376" name="Text Box 24"/>
          <p:cNvSpPr txBox="1">
            <a:spLocks noChangeArrowheads="1"/>
          </p:cNvSpPr>
          <p:nvPr/>
        </p:nvSpPr>
        <p:spPr bwMode="auto">
          <a:xfrm>
            <a:off x="3899878" y="2514601"/>
            <a:ext cx="13474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Stakeholders</a:t>
            </a:r>
          </a:p>
          <a:p>
            <a:pPr algn="ctr"/>
            <a:r>
              <a:rPr lang="en-US" sz="1600" dirty="0"/>
              <a:t>for</a:t>
            </a:r>
          </a:p>
          <a:p>
            <a:pPr algn="ctr"/>
            <a:r>
              <a:rPr lang="en-US" sz="1600" dirty="0"/>
              <a:t>Market Sizing</a:t>
            </a:r>
          </a:p>
        </p:txBody>
      </p:sp>
      <p:sp>
        <p:nvSpPr>
          <p:cNvPr id="15377" name="Text Box 12"/>
          <p:cNvSpPr txBox="1">
            <a:spLocks noChangeArrowheads="1"/>
          </p:cNvSpPr>
          <p:nvPr/>
        </p:nvSpPr>
        <p:spPr bwMode="auto">
          <a:xfrm>
            <a:off x="228601" y="2633133"/>
            <a:ext cx="23687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- Investigate new markets</a:t>
            </a:r>
          </a:p>
          <a:p>
            <a:r>
              <a:rPr lang="en-US" sz="1600" dirty="0"/>
              <a:t>- Calculate market share</a:t>
            </a:r>
          </a:p>
        </p:txBody>
      </p:sp>
      <p:sp>
        <p:nvSpPr>
          <p:cNvPr id="15378" name="Text Box 12"/>
          <p:cNvSpPr txBox="1">
            <a:spLocks noChangeArrowheads="1"/>
          </p:cNvSpPr>
          <p:nvPr/>
        </p:nvSpPr>
        <p:spPr bwMode="auto">
          <a:xfrm>
            <a:off x="228600" y="3972984"/>
            <a:ext cx="45151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- Products manufacturing: how many units to make</a:t>
            </a:r>
          </a:p>
          <a:p>
            <a:r>
              <a:rPr lang="en-US" sz="1600"/>
              <a:t>- Service delivery: how many people to hire</a:t>
            </a:r>
          </a:p>
        </p:txBody>
      </p:sp>
      <p:sp>
        <p:nvSpPr>
          <p:cNvPr id="15379" name="Text Box 12"/>
          <p:cNvSpPr txBox="1">
            <a:spLocks noChangeArrowheads="1"/>
          </p:cNvSpPr>
          <p:nvPr/>
        </p:nvSpPr>
        <p:spPr bwMode="auto">
          <a:xfrm>
            <a:off x="5568951" y="2590800"/>
            <a:ext cx="33185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- Number of units to move in channel</a:t>
            </a:r>
          </a:p>
        </p:txBody>
      </p:sp>
      <p:sp>
        <p:nvSpPr>
          <p:cNvPr id="15380" name="Text Box 12"/>
          <p:cNvSpPr txBox="1">
            <a:spLocks noChangeArrowheads="1"/>
          </p:cNvSpPr>
          <p:nvPr/>
        </p:nvSpPr>
        <p:spPr bwMode="auto">
          <a:xfrm>
            <a:off x="5940425" y="3962400"/>
            <a:ext cx="283481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/>
              <a:t>VC: Large and growing market</a:t>
            </a:r>
          </a:p>
          <a:p>
            <a:pPr>
              <a:buFontTx/>
              <a:buChar char="-"/>
            </a:pPr>
            <a:r>
              <a:rPr lang="en-US" sz="1600"/>
              <a:t>- $500M - $1B</a:t>
            </a:r>
          </a:p>
        </p:txBody>
      </p:sp>
      <p:sp>
        <p:nvSpPr>
          <p:cNvPr id="15381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457200" y="381000"/>
            <a:ext cx="8305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Market Sizing: Applications</a:t>
            </a:r>
          </a:p>
        </p:txBody>
      </p:sp>
      <p:sp>
        <p:nvSpPr>
          <p:cNvPr id="16387" name="Text Box 34"/>
          <p:cNvSpPr txBox="1">
            <a:spLocks noChangeArrowheads="1"/>
          </p:cNvSpPr>
          <p:nvPr/>
        </p:nvSpPr>
        <p:spPr bwMode="auto">
          <a:xfrm>
            <a:off x="3821954" y="3124201"/>
            <a:ext cx="14873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Market Sizing</a:t>
            </a:r>
          </a:p>
          <a:p>
            <a:pPr algn="ctr"/>
            <a:r>
              <a:rPr lang="en-US"/>
              <a:t>Applications</a:t>
            </a:r>
          </a:p>
        </p:txBody>
      </p:sp>
      <p:sp>
        <p:nvSpPr>
          <p:cNvPr id="16388" name="Rectangle 35"/>
          <p:cNvSpPr>
            <a:spLocks noChangeArrowheads="1"/>
          </p:cNvSpPr>
          <p:nvPr/>
        </p:nvSpPr>
        <p:spPr bwMode="auto">
          <a:xfrm>
            <a:off x="3657600" y="30480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41"/>
          <p:cNvSpPr txBox="1">
            <a:spLocks noChangeArrowheads="1"/>
          </p:cNvSpPr>
          <p:nvPr/>
        </p:nvSpPr>
        <p:spPr bwMode="auto">
          <a:xfrm>
            <a:off x="6884988" y="1524000"/>
            <a:ext cx="1542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Market Trends</a:t>
            </a:r>
          </a:p>
        </p:txBody>
      </p:sp>
      <p:sp>
        <p:nvSpPr>
          <p:cNvPr id="16390" name="Text Box 42"/>
          <p:cNvSpPr txBox="1">
            <a:spLocks noChangeArrowheads="1"/>
          </p:cNvSpPr>
          <p:nvPr/>
        </p:nvSpPr>
        <p:spPr bwMode="auto">
          <a:xfrm>
            <a:off x="6804026" y="2438400"/>
            <a:ext cx="16466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Sales Forecasts</a:t>
            </a:r>
          </a:p>
        </p:txBody>
      </p:sp>
      <p:sp>
        <p:nvSpPr>
          <p:cNvPr id="16391" name="Text Box 43"/>
          <p:cNvSpPr txBox="1">
            <a:spLocks noChangeArrowheads="1"/>
          </p:cNvSpPr>
          <p:nvPr/>
        </p:nvSpPr>
        <p:spPr bwMode="auto">
          <a:xfrm>
            <a:off x="6705600" y="3352800"/>
            <a:ext cx="17964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Salesforce Sizing</a:t>
            </a:r>
          </a:p>
        </p:txBody>
      </p:sp>
      <p:sp>
        <p:nvSpPr>
          <p:cNvPr id="16392" name="Text Box 44"/>
          <p:cNvSpPr txBox="1">
            <a:spLocks noChangeArrowheads="1"/>
          </p:cNvSpPr>
          <p:nvPr/>
        </p:nvSpPr>
        <p:spPr bwMode="auto">
          <a:xfrm>
            <a:off x="6556375" y="4267200"/>
            <a:ext cx="22338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Distribution Channels</a:t>
            </a:r>
          </a:p>
        </p:txBody>
      </p:sp>
      <p:sp>
        <p:nvSpPr>
          <p:cNvPr id="16393" name="Rectangle 54"/>
          <p:cNvSpPr>
            <a:spLocks noChangeArrowheads="1"/>
          </p:cNvSpPr>
          <p:nvPr/>
        </p:nvSpPr>
        <p:spPr bwMode="auto">
          <a:xfrm>
            <a:off x="6248400" y="32766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Rectangle 55"/>
          <p:cNvSpPr>
            <a:spLocks noChangeArrowheads="1"/>
          </p:cNvSpPr>
          <p:nvPr/>
        </p:nvSpPr>
        <p:spPr bwMode="auto">
          <a:xfrm>
            <a:off x="6248400" y="23622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Rectangle 56"/>
          <p:cNvSpPr>
            <a:spLocks noChangeArrowheads="1"/>
          </p:cNvSpPr>
          <p:nvPr/>
        </p:nvSpPr>
        <p:spPr bwMode="auto">
          <a:xfrm>
            <a:off x="6248400" y="14478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58"/>
          <p:cNvSpPr>
            <a:spLocks noChangeArrowheads="1"/>
          </p:cNvSpPr>
          <p:nvPr/>
        </p:nvSpPr>
        <p:spPr bwMode="auto">
          <a:xfrm>
            <a:off x="6248400" y="4191000"/>
            <a:ext cx="2667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Text Box 59"/>
          <p:cNvSpPr txBox="1">
            <a:spLocks noChangeArrowheads="1"/>
          </p:cNvSpPr>
          <p:nvPr/>
        </p:nvSpPr>
        <p:spPr bwMode="auto">
          <a:xfrm>
            <a:off x="685800" y="1371600"/>
            <a:ext cx="18737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Market Segments</a:t>
            </a:r>
          </a:p>
        </p:txBody>
      </p:sp>
      <p:sp>
        <p:nvSpPr>
          <p:cNvPr id="16398" name="Text Box 60"/>
          <p:cNvSpPr txBox="1">
            <a:spLocks noChangeArrowheads="1"/>
          </p:cNvSpPr>
          <p:nvPr/>
        </p:nvSpPr>
        <p:spPr bwMode="auto">
          <a:xfrm>
            <a:off x="868364" y="2311400"/>
            <a:ext cx="14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Market Share</a:t>
            </a:r>
          </a:p>
        </p:txBody>
      </p:sp>
      <p:sp>
        <p:nvSpPr>
          <p:cNvPr id="16399" name="Text Box 61"/>
          <p:cNvSpPr txBox="1">
            <a:spLocks noChangeArrowheads="1"/>
          </p:cNvSpPr>
          <p:nvPr/>
        </p:nvSpPr>
        <p:spPr bwMode="auto">
          <a:xfrm>
            <a:off x="838200" y="322580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Adoption Rate</a:t>
            </a:r>
          </a:p>
        </p:txBody>
      </p:sp>
      <p:sp>
        <p:nvSpPr>
          <p:cNvPr id="16400" name="Text Box 62"/>
          <p:cNvSpPr txBox="1">
            <a:spLocks noChangeArrowheads="1"/>
          </p:cNvSpPr>
          <p:nvPr/>
        </p:nvSpPr>
        <p:spPr bwMode="auto">
          <a:xfrm>
            <a:off x="990601" y="4140200"/>
            <a:ext cx="10920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Life Cycle</a:t>
            </a:r>
          </a:p>
        </p:txBody>
      </p:sp>
      <p:sp>
        <p:nvSpPr>
          <p:cNvPr id="16401" name="Rectangle 64"/>
          <p:cNvSpPr>
            <a:spLocks noChangeArrowheads="1"/>
          </p:cNvSpPr>
          <p:nvPr/>
        </p:nvSpPr>
        <p:spPr bwMode="auto">
          <a:xfrm>
            <a:off x="457200" y="32766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Rectangle 65"/>
          <p:cNvSpPr>
            <a:spLocks noChangeArrowheads="1"/>
          </p:cNvSpPr>
          <p:nvPr/>
        </p:nvSpPr>
        <p:spPr bwMode="auto">
          <a:xfrm>
            <a:off x="457200" y="23622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Rectangle 66"/>
          <p:cNvSpPr>
            <a:spLocks noChangeArrowheads="1"/>
          </p:cNvSpPr>
          <p:nvPr/>
        </p:nvSpPr>
        <p:spPr bwMode="auto">
          <a:xfrm>
            <a:off x="457200" y="14478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Rectangle 68"/>
          <p:cNvSpPr>
            <a:spLocks noChangeArrowheads="1"/>
          </p:cNvSpPr>
          <p:nvPr/>
        </p:nvSpPr>
        <p:spPr bwMode="auto">
          <a:xfrm>
            <a:off x="457200" y="4191000"/>
            <a:ext cx="2438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70"/>
          <p:cNvSpPr>
            <a:spLocks noChangeShapeType="1"/>
          </p:cNvSpPr>
          <p:nvPr/>
        </p:nvSpPr>
        <p:spPr bwMode="auto">
          <a:xfrm>
            <a:off x="2895600" y="1676400"/>
            <a:ext cx="762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06" name="Line 71"/>
          <p:cNvSpPr>
            <a:spLocks noChangeShapeType="1"/>
          </p:cNvSpPr>
          <p:nvPr/>
        </p:nvSpPr>
        <p:spPr bwMode="auto">
          <a:xfrm flipH="1">
            <a:off x="5486400" y="1676400"/>
            <a:ext cx="762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07" name="Line 73"/>
          <p:cNvSpPr>
            <a:spLocks noChangeShapeType="1"/>
          </p:cNvSpPr>
          <p:nvPr/>
        </p:nvSpPr>
        <p:spPr bwMode="auto">
          <a:xfrm>
            <a:off x="2895600" y="3505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08" name="Line 74"/>
          <p:cNvSpPr>
            <a:spLocks noChangeShapeType="1"/>
          </p:cNvSpPr>
          <p:nvPr/>
        </p:nvSpPr>
        <p:spPr bwMode="auto">
          <a:xfrm flipH="1">
            <a:off x="5486400" y="3505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09" name="Line 77"/>
          <p:cNvSpPr>
            <a:spLocks noChangeShapeType="1"/>
          </p:cNvSpPr>
          <p:nvPr/>
        </p:nvSpPr>
        <p:spPr bwMode="auto">
          <a:xfrm>
            <a:off x="2895600" y="25908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10" name="Line 78"/>
          <p:cNvSpPr>
            <a:spLocks noChangeShapeType="1"/>
          </p:cNvSpPr>
          <p:nvPr/>
        </p:nvSpPr>
        <p:spPr bwMode="auto">
          <a:xfrm flipH="1">
            <a:off x="5486400" y="25908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11" name="Line 20"/>
          <p:cNvSpPr>
            <a:spLocks noChangeShapeType="1"/>
          </p:cNvSpPr>
          <p:nvPr/>
        </p:nvSpPr>
        <p:spPr bwMode="auto">
          <a:xfrm flipV="1">
            <a:off x="2895600" y="39624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12" name="Line 23"/>
          <p:cNvSpPr>
            <a:spLocks noChangeShapeType="1"/>
          </p:cNvSpPr>
          <p:nvPr/>
        </p:nvSpPr>
        <p:spPr bwMode="auto">
          <a:xfrm flipH="1" flipV="1">
            <a:off x="5486400" y="39624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13" name="Text Box 25"/>
          <p:cNvSpPr txBox="1">
            <a:spLocks noChangeArrowheads="1"/>
          </p:cNvSpPr>
          <p:nvPr/>
        </p:nvSpPr>
        <p:spPr bwMode="auto">
          <a:xfrm>
            <a:off x="3657601" y="5054600"/>
            <a:ext cx="1996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Market Investment</a:t>
            </a:r>
          </a:p>
        </p:txBody>
      </p:sp>
      <p:sp>
        <p:nvSpPr>
          <p:cNvPr id="16414" name="Rectangle 26"/>
          <p:cNvSpPr>
            <a:spLocks noChangeArrowheads="1"/>
          </p:cNvSpPr>
          <p:nvPr/>
        </p:nvSpPr>
        <p:spPr bwMode="auto">
          <a:xfrm>
            <a:off x="3200400" y="5105400"/>
            <a:ext cx="2743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5" name="Line 27"/>
          <p:cNvSpPr>
            <a:spLocks noChangeShapeType="1"/>
          </p:cNvSpPr>
          <p:nvPr/>
        </p:nvSpPr>
        <p:spPr bwMode="auto">
          <a:xfrm flipV="1">
            <a:off x="4572000" y="39624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16" name="Text Box 12"/>
          <p:cNvSpPr txBox="1">
            <a:spLocks noChangeArrowheads="1"/>
          </p:cNvSpPr>
          <p:nvPr/>
        </p:nvSpPr>
        <p:spPr bwMode="auto">
          <a:xfrm>
            <a:off x="3189288" y="5638801"/>
            <a:ext cx="24509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400"/>
              <a:t>Continue investing in market?</a:t>
            </a:r>
          </a:p>
          <a:p>
            <a:pPr>
              <a:buFontTx/>
              <a:buChar char="-"/>
            </a:pPr>
            <a:r>
              <a:rPr lang="en-US" sz="1400"/>
              <a:t> Explore new niche?</a:t>
            </a:r>
          </a:p>
        </p:txBody>
      </p:sp>
      <p:sp>
        <p:nvSpPr>
          <p:cNvPr id="16417" name="Text Box 12"/>
          <p:cNvSpPr txBox="1">
            <a:spLocks noChangeArrowheads="1"/>
          </p:cNvSpPr>
          <p:nvPr/>
        </p:nvSpPr>
        <p:spPr bwMode="auto">
          <a:xfrm>
            <a:off x="228601" y="1905001"/>
            <a:ext cx="23166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Number &amp; size of segments</a:t>
            </a:r>
          </a:p>
        </p:txBody>
      </p:sp>
      <p:sp>
        <p:nvSpPr>
          <p:cNvPr id="16418" name="Text Box 12"/>
          <p:cNvSpPr txBox="1">
            <a:spLocks noChangeArrowheads="1"/>
          </p:cNvSpPr>
          <p:nvPr/>
        </p:nvSpPr>
        <p:spPr bwMode="auto">
          <a:xfrm>
            <a:off x="228601" y="2817285"/>
            <a:ext cx="27190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Need total size to calculate share</a:t>
            </a:r>
          </a:p>
        </p:txBody>
      </p:sp>
      <p:sp>
        <p:nvSpPr>
          <p:cNvPr id="16419" name="Text Box 12"/>
          <p:cNvSpPr txBox="1">
            <a:spLocks noChangeArrowheads="1"/>
          </p:cNvSpPr>
          <p:nvPr/>
        </p:nvSpPr>
        <p:spPr bwMode="auto">
          <a:xfrm>
            <a:off x="228601" y="3731685"/>
            <a:ext cx="28260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Keeping up with industry average?</a:t>
            </a:r>
          </a:p>
        </p:txBody>
      </p:sp>
      <p:sp>
        <p:nvSpPr>
          <p:cNvPr id="16420" name="Text Box 12"/>
          <p:cNvSpPr txBox="1">
            <a:spLocks noChangeArrowheads="1"/>
          </p:cNvSpPr>
          <p:nvPr/>
        </p:nvSpPr>
        <p:spPr bwMode="auto">
          <a:xfrm>
            <a:off x="228601" y="4646085"/>
            <a:ext cx="16732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Growth or decline?</a:t>
            </a:r>
          </a:p>
        </p:txBody>
      </p:sp>
      <p:sp>
        <p:nvSpPr>
          <p:cNvPr id="16421" name="Text Box 12"/>
          <p:cNvSpPr txBox="1">
            <a:spLocks noChangeArrowheads="1"/>
          </p:cNvSpPr>
          <p:nvPr/>
        </p:nvSpPr>
        <p:spPr bwMode="auto">
          <a:xfrm>
            <a:off x="6194425" y="1905001"/>
            <a:ext cx="21370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Take advantage of trends</a:t>
            </a:r>
          </a:p>
        </p:txBody>
      </p:sp>
      <p:sp>
        <p:nvSpPr>
          <p:cNvPr id="16422" name="Text Box 12"/>
          <p:cNvSpPr txBox="1">
            <a:spLocks noChangeArrowheads="1"/>
          </p:cNvSpPr>
          <p:nvPr/>
        </p:nvSpPr>
        <p:spPr bwMode="auto">
          <a:xfrm>
            <a:off x="6118226" y="2819401"/>
            <a:ext cx="24381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Forecast as % of total market</a:t>
            </a:r>
          </a:p>
        </p:txBody>
      </p:sp>
      <p:sp>
        <p:nvSpPr>
          <p:cNvPr id="16423" name="Text Box 12"/>
          <p:cNvSpPr txBox="1">
            <a:spLocks noChangeArrowheads="1"/>
          </p:cNvSpPr>
          <p:nvPr/>
        </p:nvSpPr>
        <p:spPr bwMode="auto">
          <a:xfrm>
            <a:off x="6194426" y="3731685"/>
            <a:ext cx="25795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Number of salespersons to hire</a:t>
            </a:r>
          </a:p>
        </p:txBody>
      </p:sp>
      <p:sp>
        <p:nvSpPr>
          <p:cNvPr id="16424" name="Text Box 12"/>
          <p:cNvSpPr txBox="1">
            <a:spLocks noChangeArrowheads="1"/>
          </p:cNvSpPr>
          <p:nvPr/>
        </p:nvSpPr>
        <p:spPr bwMode="auto">
          <a:xfrm>
            <a:off x="6194426" y="4648201"/>
            <a:ext cx="24020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 Type of channel(s) to employ</a:t>
            </a:r>
          </a:p>
        </p:txBody>
      </p:sp>
      <p:sp>
        <p:nvSpPr>
          <p:cNvPr id="16425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ChangeArrowheads="1"/>
          </p:cNvSpPr>
          <p:nvPr/>
        </p:nvSpPr>
        <p:spPr bwMode="auto">
          <a:xfrm>
            <a:off x="381000" y="0"/>
            <a:ext cx="88024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Market Sizing Approach: Top Down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>
            <a:off x="819708" y="2724151"/>
            <a:ext cx="1329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* Factor 1 = </a:t>
            </a:r>
          </a:p>
        </p:txBody>
      </p:sp>
      <p:sp>
        <p:nvSpPr>
          <p:cNvPr id="17412" name="Text Box 34"/>
          <p:cNvSpPr txBox="1">
            <a:spLocks noChangeArrowheads="1"/>
          </p:cNvSpPr>
          <p:nvPr/>
        </p:nvSpPr>
        <p:spPr bwMode="auto">
          <a:xfrm>
            <a:off x="1665622" y="1752601"/>
            <a:ext cx="2156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General Market</a:t>
            </a:r>
          </a:p>
        </p:txBody>
      </p:sp>
      <p:sp>
        <p:nvSpPr>
          <p:cNvPr id="17413" name="Text Box 34"/>
          <p:cNvSpPr txBox="1">
            <a:spLocks noChangeArrowheads="1"/>
          </p:cNvSpPr>
          <p:nvPr/>
        </p:nvSpPr>
        <p:spPr bwMode="auto">
          <a:xfrm>
            <a:off x="5006994" y="4248151"/>
            <a:ext cx="19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Objective Market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6313" y="1676400"/>
            <a:ext cx="3810000" cy="685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1003301" y="2362200"/>
            <a:ext cx="735013" cy="304800"/>
          </a:xfrm>
          <a:prstGeom prst="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95513" y="2514600"/>
            <a:ext cx="35052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7" name="Text Box 34"/>
          <p:cNvSpPr txBox="1">
            <a:spLocks noChangeArrowheads="1"/>
          </p:cNvSpPr>
          <p:nvPr/>
        </p:nvSpPr>
        <p:spPr bwMode="auto">
          <a:xfrm>
            <a:off x="2828562" y="2590800"/>
            <a:ext cx="23073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Intermediate Market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14713" y="3352800"/>
            <a:ext cx="3200400" cy="533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 Box 34"/>
          <p:cNvSpPr txBox="1">
            <a:spLocks noChangeArrowheads="1"/>
          </p:cNvSpPr>
          <p:nvPr/>
        </p:nvSpPr>
        <p:spPr bwMode="auto">
          <a:xfrm>
            <a:off x="2012645" y="3486151"/>
            <a:ext cx="1343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* Factor 2 = </a:t>
            </a:r>
          </a:p>
        </p:txBody>
      </p:sp>
      <p:sp>
        <p:nvSpPr>
          <p:cNvPr id="37" name="Down Arrow 36"/>
          <p:cNvSpPr/>
          <p:nvPr/>
        </p:nvSpPr>
        <p:spPr>
          <a:xfrm>
            <a:off x="2201863" y="3124200"/>
            <a:ext cx="735012" cy="304800"/>
          </a:xfrm>
          <a:prstGeom prst="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1" name="Text Box 34"/>
          <p:cNvSpPr txBox="1">
            <a:spLocks noChangeArrowheads="1"/>
          </p:cNvSpPr>
          <p:nvPr/>
        </p:nvSpPr>
        <p:spPr bwMode="auto">
          <a:xfrm>
            <a:off x="3895294" y="3429000"/>
            <a:ext cx="23217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Intermediate Market 2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3414713" y="3886200"/>
            <a:ext cx="735012" cy="304800"/>
          </a:xfrm>
          <a:prstGeom prst="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3" name="Text Box 34"/>
          <p:cNvSpPr txBox="1">
            <a:spLocks noChangeArrowheads="1"/>
          </p:cNvSpPr>
          <p:nvPr/>
        </p:nvSpPr>
        <p:spPr bwMode="auto">
          <a:xfrm>
            <a:off x="3258108" y="4248151"/>
            <a:ext cx="1329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* Factor 3 =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48200" y="4191000"/>
            <a:ext cx="2590800" cy="457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5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Sizing (Top-down approach)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76400" y="2057400"/>
          <a:ext cx="65532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Determine relevant population</a:t>
                      </a:r>
                      <a:endParaRPr lang="en-IN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of United States (</a:t>
                      </a:r>
                      <a:r>
                        <a:rPr lang="en-US" dirty="0">
                          <a:latin typeface="Calibri" pitchFamily="34" charset="0"/>
                          <a:cs typeface="Calibri" pitchFamily="34" charset="0"/>
                        </a:rPr>
                        <a:t>323.1 million)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Determine factor</a:t>
                      </a:r>
                      <a:r>
                        <a:rPr lang="en-US" baseline="0" dirty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residents</a:t>
                      </a:r>
                      <a:r>
                        <a:rPr lang="en-US" baseline="0" dirty="0"/>
                        <a:t> who floss daily (12%)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Determine factor</a:t>
                      </a:r>
                      <a:r>
                        <a:rPr lang="en-US" baseline="0" dirty="0"/>
                        <a:t>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uses per year ( </a:t>
                      </a:r>
                      <a:r>
                        <a:rPr lang="en-US" baseline="0" dirty="0">
                          <a:latin typeface="Calibri" pitchFamily="34" charset="0"/>
                          <a:cs typeface="Calibri" pitchFamily="34" charset="0"/>
                        </a:rPr>
                        <a:t>365)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Determine factor</a:t>
                      </a:r>
                      <a:r>
                        <a:rPr lang="en-US" baseline="0" dirty="0"/>
                        <a:t>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of product consumed per use (1 ft)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Determine factor</a:t>
                      </a:r>
                      <a:r>
                        <a:rPr lang="en-US" baseline="0" dirty="0"/>
                        <a:t>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</a:t>
                      </a:r>
                      <a:r>
                        <a:rPr lang="en-US" baseline="0" dirty="0"/>
                        <a:t> 1 foot (</a:t>
                      </a:r>
                      <a:r>
                        <a:rPr lang="en-US" baseline="0" dirty="0">
                          <a:latin typeface="Calibri" pitchFamily="34" charset="0"/>
                          <a:cs typeface="Calibri" pitchFamily="34" charset="0"/>
                        </a:rPr>
                        <a:t>$0.03)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Determine factor</a:t>
                      </a:r>
                      <a:r>
                        <a:rPr lang="en-US" baseline="0" dirty="0"/>
                        <a:t>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consumers choosing eco-friendly</a:t>
                      </a:r>
                      <a:r>
                        <a:rPr lang="en-US" baseline="0" dirty="0"/>
                        <a:t>  floss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Calculate Demand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r>
                        <a:rPr lang="en-US" dirty="0">
                          <a:latin typeface="Calibri" pitchFamily="34" charset="0"/>
                          <a:cs typeface="Calibri" pitchFamily="34" charset="0"/>
                        </a:rPr>
                        <a:t> 8.40 million dollar per year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5715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Example: Market for eco-friendly dental floss</a:t>
            </a:r>
            <a:endParaRPr lang="en-IN" b="1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0F6287-89EE-4091-A401-918398AF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838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ChangeArrowheads="1"/>
          </p:cNvSpPr>
          <p:nvPr/>
        </p:nvSpPr>
        <p:spPr bwMode="auto">
          <a:xfrm>
            <a:off x="457200" y="-25399"/>
            <a:ext cx="868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Top Down: Area Market Demand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2819400"/>
            <a:ext cx="4191000" cy="1371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4" name="Text Box 14"/>
          <p:cNvSpPr txBox="1">
            <a:spLocks noChangeArrowheads="1"/>
          </p:cNvSpPr>
          <p:nvPr/>
        </p:nvSpPr>
        <p:spPr bwMode="auto">
          <a:xfrm>
            <a:off x="2663930" y="3581400"/>
            <a:ext cx="256518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General Geographic Area</a:t>
            </a:r>
          </a:p>
          <a:p>
            <a:pPr algn="ctr"/>
            <a:r>
              <a:rPr lang="en-US" sz="1200"/>
              <a:t>Example: USA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38400" y="2971800"/>
            <a:ext cx="2971800" cy="609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14"/>
          <p:cNvSpPr txBox="1">
            <a:spLocks noChangeArrowheads="1"/>
          </p:cNvSpPr>
          <p:nvPr/>
        </p:nvSpPr>
        <p:spPr bwMode="auto">
          <a:xfrm>
            <a:off x="2521761" y="2937934"/>
            <a:ext cx="280666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Geographic Area of Interest</a:t>
            </a:r>
          </a:p>
          <a:p>
            <a:pPr algn="ctr"/>
            <a:r>
              <a:rPr lang="en-US" sz="1200"/>
              <a:t>Example: State of Ohio</a:t>
            </a:r>
          </a:p>
        </p:txBody>
      </p:sp>
      <p:sp>
        <p:nvSpPr>
          <p:cNvPr id="20487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ChangeArrowheads="1"/>
          </p:cNvSpPr>
          <p:nvPr/>
        </p:nvSpPr>
        <p:spPr bwMode="auto">
          <a:xfrm>
            <a:off x="533400" y="0"/>
            <a:ext cx="77251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Top Down: Area Market Demand</a:t>
            </a:r>
          </a:p>
        </p:txBody>
      </p:sp>
      <p:pic>
        <p:nvPicPr>
          <p:cNvPr id="2150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838200"/>
            <a:ext cx="87630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304801" y="5461000"/>
            <a:ext cx="52870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Multiple-Factor Index Example: Eco-friendly floss for Ohio</a:t>
            </a:r>
          </a:p>
        </p:txBody>
      </p:sp>
      <p:sp>
        <p:nvSpPr>
          <p:cNvPr id="21509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ChangeArrowheads="1"/>
          </p:cNvSpPr>
          <p:nvPr/>
        </p:nvSpPr>
        <p:spPr bwMode="auto">
          <a:xfrm>
            <a:off x="457200" y="0"/>
            <a:ext cx="260840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Bottom Up</a:t>
            </a:r>
          </a:p>
        </p:txBody>
      </p:sp>
      <p:sp>
        <p:nvSpPr>
          <p:cNvPr id="22531" name="Text Box 6"/>
          <p:cNvSpPr txBox="1">
            <a:spLocks noChangeArrowheads="1"/>
          </p:cNvSpPr>
          <p:nvPr/>
        </p:nvSpPr>
        <p:spPr bwMode="auto">
          <a:xfrm>
            <a:off x="1165003" y="3928533"/>
            <a:ext cx="1654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Sub-Segment 1</a:t>
            </a:r>
          </a:p>
        </p:txBody>
      </p:sp>
      <p:sp>
        <p:nvSpPr>
          <p:cNvPr id="22532" name="Rectangle 14"/>
          <p:cNvSpPr>
            <a:spLocks noChangeArrowheads="1"/>
          </p:cNvSpPr>
          <p:nvPr/>
        </p:nvSpPr>
        <p:spPr bwMode="auto">
          <a:xfrm>
            <a:off x="1066800" y="3886200"/>
            <a:ext cx="1828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3313615" y="3928533"/>
            <a:ext cx="1669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Sub-Segment 2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409978" y="3928533"/>
            <a:ext cx="1654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Sub-Segment 3</a:t>
            </a:r>
          </a:p>
        </p:txBody>
      </p:sp>
      <p:sp>
        <p:nvSpPr>
          <p:cNvPr id="22535" name="Rectangle 14"/>
          <p:cNvSpPr>
            <a:spLocks noChangeArrowheads="1"/>
          </p:cNvSpPr>
          <p:nvPr/>
        </p:nvSpPr>
        <p:spPr bwMode="auto">
          <a:xfrm>
            <a:off x="3200400" y="3886200"/>
            <a:ext cx="1828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Rectangle 14"/>
          <p:cNvSpPr>
            <a:spLocks noChangeArrowheads="1"/>
          </p:cNvSpPr>
          <p:nvPr/>
        </p:nvSpPr>
        <p:spPr bwMode="auto">
          <a:xfrm>
            <a:off x="5334000" y="3886200"/>
            <a:ext cx="1828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1676400" y="2819400"/>
            <a:ext cx="4876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Text Box 6"/>
          <p:cNvSpPr txBox="1">
            <a:spLocks noChangeArrowheads="1"/>
          </p:cNvSpPr>
          <p:nvPr/>
        </p:nvSpPr>
        <p:spPr bwMode="auto">
          <a:xfrm>
            <a:off x="3647531" y="2861733"/>
            <a:ext cx="8678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Market</a:t>
            </a:r>
          </a:p>
        </p:txBody>
      </p:sp>
      <p:sp>
        <p:nvSpPr>
          <p:cNvPr id="14" name="Up Arrow 13"/>
          <p:cNvSpPr/>
          <p:nvPr/>
        </p:nvSpPr>
        <p:spPr>
          <a:xfrm>
            <a:off x="1752600" y="32766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943600" y="32766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3886200" y="32766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42" name="Text Box 12"/>
          <p:cNvSpPr txBox="1">
            <a:spLocks noChangeArrowheads="1"/>
          </p:cNvSpPr>
          <p:nvPr/>
        </p:nvSpPr>
        <p:spPr bwMode="auto">
          <a:xfrm>
            <a:off x="1676400" y="1828800"/>
            <a:ext cx="50551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Example: Total demand for TBM (tunnel boring machines)</a:t>
            </a:r>
          </a:p>
        </p:txBody>
      </p:sp>
      <p:sp>
        <p:nvSpPr>
          <p:cNvPr id="22543" name="Text Box 12"/>
          <p:cNvSpPr txBox="1">
            <a:spLocks noChangeArrowheads="1"/>
          </p:cNvSpPr>
          <p:nvPr/>
        </p:nvSpPr>
        <p:spPr bwMode="auto">
          <a:xfrm>
            <a:off x="1177926" y="4546600"/>
            <a:ext cx="13644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Municipalities</a:t>
            </a:r>
          </a:p>
        </p:txBody>
      </p:sp>
      <p:sp>
        <p:nvSpPr>
          <p:cNvPr id="22544" name="Text Box 12"/>
          <p:cNvSpPr txBox="1">
            <a:spLocks noChangeArrowheads="1"/>
          </p:cNvSpPr>
          <p:nvPr/>
        </p:nvSpPr>
        <p:spPr bwMode="auto">
          <a:xfrm>
            <a:off x="2819400" y="5088467"/>
            <a:ext cx="27943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Major Construction Companies</a:t>
            </a:r>
          </a:p>
          <a:p>
            <a:r>
              <a:rPr lang="en-US" sz="1600"/>
              <a:t>Bechtel, etc.</a:t>
            </a:r>
          </a:p>
        </p:txBody>
      </p:sp>
      <p:sp>
        <p:nvSpPr>
          <p:cNvPr id="22545" name="Text Box 12"/>
          <p:cNvSpPr txBox="1">
            <a:spLocks noChangeArrowheads="1"/>
          </p:cNvSpPr>
          <p:nvPr/>
        </p:nvSpPr>
        <p:spPr bwMode="auto">
          <a:xfrm>
            <a:off x="5334000" y="4502152"/>
            <a:ext cx="17411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International sales</a:t>
            </a:r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914400" y="889000"/>
            <a:ext cx="55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/>
              <a:t>Add up sales from each potential market segment</a:t>
            </a:r>
          </a:p>
        </p:txBody>
      </p:sp>
      <p:sp>
        <p:nvSpPr>
          <p:cNvPr id="22547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Sizing (Bottom-up approach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9144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0" y="42672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Example: Total Market for a Tunnel Boring Company </a:t>
            </a:r>
            <a:endParaRPr lang="en-IN" b="1" dirty="0">
              <a:solidFill>
                <a:schemeClr val="tx2">
                  <a:lumMod val="90000"/>
                </a:schemeClr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600200" y="4800600"/>
          <a:ext cx="6324600" cy="1789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4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  <a:r>
                        <a:rPr lang="en-US" baseline="0" dirty="0"/>
                        <a:t>  involved in Bottom-up approach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437">
                <a:tc>
                  <a:txBody>
                    <a:bodyPr/>
                    <a:lstStyle/>
                    <a:p>
                      <a:r>
                        <a:rPr lang="en-US" dirty="0"/>
                        <a:t>Step 1: Identify relevant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37">
                <a:tc>
                  <a:txBody>
                    <a:bodyPr/>
                    <a:lstStyle/>
                    <a:p>
                      <a:r>
                        <a:rPr lang="en-US" dirty="0"/>
                        <a:t>Step 2: Determine quantity of those organization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437">
                <a:tc>
                  <a:txBody>
                    <a:bodyPr/>
                    <a:lstStyle/>
                    <a:p>
                      <a:r>
                        <a:rPr lang="en-US" dirty="0"/>
                        <a:t>Step 3:</a:t>
                      </a:r>
                      <a:r>
                        <a:rPr lang="en-US" baseline="0" dirty="0"/>
                        <a:t> Multiply quantity by price to get market size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381000" y="0"/>
            <a:ext cx="85331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Bottom Up: Niche Market Process</a:t>
            </a:r>
          </a:p>
        </p:txBody>
      </p:sp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8686801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381000" y="1600200"/>
            <a:ext cx="8336513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/>
              <a:t>Topic					Description</a:t>
            </a:r>
          </a:p>
          <a:p>
            <a:endParaRPr lang="en-US" sz="800" dirty="0"/>
          </a:p>
          <a:p>
            <a:r>
              <a:rPr lang="en-US" dirty="0"/>
              <a:t>Market for PET/CT Scanning Machines	Niche Market</a:t>
            </a:r>
          </a:p>
          <a:p>
            <a:endParaRPr lang="en-US" sz="800" dirty="0"/>
          </a:p>
          <a:p>
            <a:r>
              <a:rPr lang="en-US" dirty="0"/>
              <a:t>Limited demand; Expensive			$3M each</a:t>
            </a:r>
          </a:p>
          <a:p>
            <a:endParaRPr lang="en-US" sz="800" dirty="0"/>
          </a:p>
          <a:p>
            <a:r>
              <a:rPr lang="en-US" dirty="0"/>
              <a:t>Identify Relevant Organizations		Large hospitals: over 500 beds</a:t>
            </a:r>
          </a:p>
          <a:p>
            <a:endParaRPr lang="en-US" sz="800" dirty="0"/>
          </a:p>
          <a:p>
            <a:r>
              <a:rPr lang="en-US" dirty="0"/>
              <a:t>Determine Quantity of Organizations		5% of hospitals over 500 beds</a:t>
            </a:r>
          </a:p>
          <a:p>
            <a:r>
              <a:rPr lang="en-US" dirty="0"/>
              <a:t>					5,795 hospitals in USA</a:t>
            </a:r>
          </a:p>
          <a:p>
            <a:r>
              <a:rPr lang="en-US" dirty="0"/>
              <a:t>					= 290 hospitals</a:t>
            </a:r>
          </a:p>
          <a:p>
            <a:endParaRPr lang="en-US" sz="800" dirty="0"/>
          </a:p>
          <a:p>
            <a:r>
              <a:rPr lang="en-US" dirty="0"/>
              <a:t>Multiply Quantity by Price			</a:t>
            </a:r>
            <a:r>
              <a:rPr lang="en-US" dirty="0" err="1"/>
              <a:t>Price</a:t>
            </a:r>
            <a:r>
              <a:rPr lang="en-US" dirty="0"/>
              <a:t> = $3 million each</a:t>
            </a:r>
          </a:p>
          <a:p>
            <a:r>
              <a:rPr lang="en-US" dirty="0"/>
              <a:t>					290 hospitals * 3 million = $870M</a:t>
            </a:r>
          </a:p>
          <a:p>
            <a:endParaRPr lang="en-US" sz="800" dirty="0"/>
          </a:p>
          <a:p>
            <a:r>
              <a:rPr lang="en-US" dirty="0"/>
              <a:t>Identify Other Markets			Looks for other markets: Urgent Care</a:t>
            </a:r>
          </a:p>
          <a:p>
            <a:r>
              <a:rPr lang="en-US" dirty="0"/>
              <a:t>					Repeat process for those markets</a:t>
            </a:r>
          </a:p>
        </p:txBody>
      </p:sp>
      <p:sp>
        <p:nvSpPr>
          <p:cNvPr id="24580" name="Line 5"/>
          <p:cNvSpPr>
            <a:spLocks noChangeShapeType="1"/>
          </p:cNvSpPr>
          <p:nvPr/>
        </p:nvSpPr>
        <p:spPr bwMode="auto">
          <a:xfrm>
            <a:off x="76200" y="1143000"/>
            <a:ext cx="899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381000" y="228600"/>
            <a:ext cx="66479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Bottom Up: Niche Markets</a:t>
            </a:r>
          </a:p>
        </p:txBody>
      </p:sp>
      <p:sp>
        <p:nvSpPr>
          <p:cNvPr id="24582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457200" y="1600200"/>
            <a:ext cx="7875874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/>
              <a:t>Topic			Description</a:t>
            </a:r>
          </a:p>
          <a:p>
            <a:endParaRPr lang="en-US" sz="800"/>
          </a:p>
          <a:p>
            <a:r>
              <a:rPr lang="en-US"/>
              <a:t>Buildup Example	You are the marketing manager for a small ad agency</a:t>
            </a:r>
          </a:p>
          <a:p>
            <a:r>
              <a:rPr lang="en-US"/>
              <a:t>			Specialty: Professional services in state of Arizona</a:t>
            </a:r>
          </a:p>
          <a:p>
            <a:r>
              <a:rPr lang="en-US"/>
              <a:t>			You want to estimate your potential market size</a:t>
            </a:r>
          </a:p>
          <a:p>
            <a:endParaRPr lang="en-US" sz="800"/>
          </a:p>
          <a:p>
            <a:r>
              <a:rPr lang="en-US"/>
              <a:t>1. Identify Buyers	You often do business with the following industries:</a:t>
            </a:r>
          </a:p>
          <a:p>
            <a:r>
              <a:rPr lang="en-US"/>
              <a:t>			 Accounting, Engineering, and Legal services</a:t>
            </a:r>
          </a:p>
          <a:p>
            <a:endParaRPr lang="en-US" sz="800"/>
          </a:p>
          <a:p>
            <a:r>
              <a:rPr lang="en-US"/>
              <a:t>2. Identify Buy Rate	Research industry average for ads as % of revenue:</a:t>
            </a:r>
          </a:p>
          <a:p>
            <a:r>
              <a:rPr lang="en-US"/>
              <a:t>			</a:t>
            </a:r>
            <a:r>
              <a:rPr lang="en-US" u="sng"/>
              <a:t>Industry		NAICS		Revenue	%</a:t>
            </a:r>
          </a:p>
          <a:p>
            <a:r>
              <a:rPr lang="en-US"/>
              <a:t>			Accounting	541211		   $400M	2%</a:t>
            </a:r>
          </a:p>
          <a:p>
            <a:r>
              <a:rPr lang="en-US"/>
              <a:t>			Engineering	541330		$1,100M	1%</a:t>
            </a:r>
          </a:p>
          <a:p>
            <a:r>
              <a:rPr lang="en-US"/>
              <a:t>			Legal		541110		$1,400M	3%</a:t>
            </a:r>
          </a:p>
          <a:p>
            <a:endParaRPr lang="en-US" sz="800"/>
          </a:p>
          <a:p>
            <a:r>
              <a:rPr lang="en-US"/>
              <a:t>3. Sum			($400M)(2%)+($1100M)(1%)+($1400M)(3%) = $61M</a:t>
            </a:r>
          </a:p>
        </p:txBody>
      </p:sp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76200" y="1143000"/>
            <a:ext cx="899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381000" y="0"/>
            <a:ext cx="93410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Bottom Up: Market Buildup Example</a:t>
            </a:r>
          </a:p>
        </p:txBody>
      </p:sp>
      <p:sp>
        <p:nvSpPr>
          <p:cNvPr id="25606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ChangeArrowheads="1"/>
          </p:cNvSpPr>
          <p:nvPr/>
        </p:nvSpPr>
        <p:spPr bwMode="auto">
          <a:xfrm>
            <a:off x="381000" y="381000"/>
            <a:ext cx="88024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spc="-100" dirty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Bottom Up: Limited Distribution</a:t>
            </a:r>
          </a:p>
        </p:txBody>
      </p:sp>
      <p:sp>
        <p:nvSpPr>
          <p:cNvPr id="26627" name="Text Box 6"/>
          <p:cNvSpPr txBox="1">
            <a:spLocks noChangeArrowheads="1"/>
          </p:cNvSpPr>
          <p:nvPr/>
        </p:nvSpPr>
        <p:spPr bwMode="auto">
          <a:xfrm>
            <a:off x="607991" y="3242733"/>
            <a:ext cx="1120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1</a:t>
            </a:r>
          </a:p>
        </p:txBody>
      </p:sp>
      <p:sp>
        <p:nvSpPr>
          <p:cNvPr id="26628" name="Rectangle 14"/>
          <p:cNvSpPr>
            <a:spLocks noChangeArrowheads="1"/>
          </p:cNvSpPr>
          <p:nvPr/>
        </p:nvSpPr>
        <p:spPr bwMode="auto">
          <a:xfrm>
            <a:off x="5334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533400" y="2133600"/>
            <a:ext cx="807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3564618" y="2175933"/>
            <a:ext cx="19274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Aggregate Market</a:t>
            </a:r>
          </a:p>
        </p:txBody>
      </p:sp>
      <p:sp>
        <p:nvSpPr>
          <p:cNvPr id="14" name="Up Arrow 13"/>
          <p:cNvSpPr/>
          <p:nvPr/>
        </p:nvSpPr>
        <p:spPr>
          <a:xfrm>
            <a:off x="9144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32" name="Rectangle 14"/>
          <p:cNvSpPr>
            <a:spLocks noChangeArrowheads="1"/>
          </p:cNvSpPr>
          <p:nvPr/>
        </p:nvSpPr>
        <p:spPr bwMode="auto">
          <a:xfrm>
            <a:off x="533400" y="4267200"/>
            <a:ext cx="807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Text Box 6"/>
          <p:cNvSpPr txBox="1">
            <a:spLocks noChangeArrowheads="1"/>
          </p:cNvSpPr>
          <p:nvPr/>
        </p:nvSpPr>
        <p:spPr bwMode="auto">
          <a:xfrm>
            <a:off x="1972378" y="3242733"/>
            <a:ext cx="1135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2</a:t>
            </a:r>
          </a:p>
        </p:txBody>
      </p:sp>
      <p:sp>
        <p:nvSpPr>
          <p:cNvPr id="26634" name="Rectangle 14"/>
          <p:cNvSpPr>
            <a:spLocks noChangeArrowheads="1"/>
          </p:cNvSpPr>
          <p:nvPr/>
        </p:nvSpPr>
        <p:spPr bwMode="auto">
          <a:xfrm>
            <a:off x="19050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22860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36" name="Text Box 6"/>
          <p:cNvSpPr txBox="1">
            <a:spLocks noChangeArrowheads="1"/>
          </p:cNvSpPr>
          <p:nvPr/>
        </p:nvSpPr>
        <p:spPr bwMode="auto">
          <a:xfrm>
            <a:off x="3351191" y="3242733"/>
            <a:ext cx="1120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3</a:t>
            </a:r>
          </a:p>
        </p:txBody>
      </p:sp>
      <p:sp>
        <p:nvSpPr>
          <p:cNvPr id="26637" name="Rectangle 14"/>
          <p:cNvSpPr>
            <a:spLocks noChangeArrowheads="1"/>
          </p:cNvSpPr>
          <p:nvPr/>
        </p:nvSpPr>
        <p:spPr bwMode="auto">
          <a:xfrm>
            <a:off x="32766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36576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39" name="Text Box 6"/>
          <p:cNvSpPr txBox="1">
            <a:spLocks noChangeArrowheads="1"/>
          </p:cNvSpPr>
          <p:nvPr/>
        </p:nvSpPr>
        <p:spPr bwMode="auto">
          <a:xfrm>
            <a:off x="4715578" y="3242733"/>
            <a:ext cx="1135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4</a:t>
            </a:r>
          </a:p>
        </p:txBody>
      </p:sp>
      <p:sp>
        <p:nvSpPr>
          <p:cNvPr id="26640" name="Rectangle 14"/>
          <p:cNvSpPr>
            <a:spLocks noChangeArrowheads="1"/>
          </p:cNvSpPr>
          <p:nvPr/>
        </p:nvSpPr>
        <p:spPr bwMode="auto">
          <a:xfrm>
            <a:off x="46482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0292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42" name="Text Box 6"/>
          <p:cNvSpPr txBox="1">
            <a:spLocks noChangeArrowheads="1"/>
          </p:cNvSpPr>
          <p:nvPr/>
        </p:nvSpPr>
        <p:spPr bwMode="auto">
          <a:xfrm>
            <a:off x="6091185" y="3242733"/>
            <a:ext cx="1127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5</a:t>
            </a:r>
          </a:p>
        </p:txBody>
      </p:sp>
      <p:sp>
        <p:nvSpPr>
          <p:cNvPr id="26643" name="Rectangle 14"/>
          <p:cNvSpPr>
            <a:spLocks noChangeArrowheads="1"/>
          </p:cNvSpPr>
          <p:nvPr/>
        </p:nvSpPr>
        <p:spPr bwMode="auto">
          <a:xfrm>
            <a:off x="60198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64008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45" name="Text Box 6"/>
          <p:cNvSpPr txBox="1">
            <a:spLocks noChangeArrowheads="1"/>
          </p:cNvSpPr>
          <p:nvPr/>
        </p:nvSpPr>
        <p:spPr bwMode="auto">
          <a:xfrm>
            <a:off x="7457175" y="3242733"/>
            <a:ext cx="11384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Channel 6</a:t>
            </a:r>
          </a:p>
        </p:txBody>
      </p:sp>
      <p:sp>
        <p:nvSpPr>
          <p:cNvPr id="26646" name="Rectangle 14"/>
          <p:cNvSpPr>
            <a:spLocks noChangeArrowheads="1"/>
          </p:cNvSpPr>
          <p:nvPr/>
        </p:nvSpPr>
        <p:spPr bwMode="auto">
          <a:xfrm>
            <a:off x="7391400" y="3200400"/>
            <a:ext cx="1219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7772400" y="2590800"/>
            <a:ext cx="533400" cy="609600"/>
          </a:xfrm>
          <a:prstGeom prst="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858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6002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906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954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5438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4582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8486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1534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1722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0866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4770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818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006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150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1054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2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4290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434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7338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0386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0574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9718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3622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667000" y="3657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72" name="Text Box 6"/>
          <p:cNvSpPr txBox="1">
            <a:spLocks noChangeArrowheads="1"/>
          </p:cNvSpPr>
          <p:nvPr/>
        </p:nvSpPr>
        <p:spPr bwMode="auto">
          <a:xfrm>
            <a:off x="3510108" y="4324351"/>
            <a:ext cx="2176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Individual Customers</a:t>
            </a:r>
          </a:p>
        </p:txBody>
      </p:sp>
      <p:sp>
        <p:nvSpPr>
          <p:cNvPr id="26673" name="Text Box 12"/>
          <p:cNvSpPr txBox="1">
            <a:spLocks noChangeArrowheads="1"/>
          </p:cNvSpPr>
          <p:nvPr/>
        </p:nvSpPr>
        <p:spPr bwMode="auto">
          <a:xfrm>
            <a:off x="1697038" y="5255685"/>
            <a:ext cx="61646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Example: Only 39 Ferrari dealerships in entire United States of America</a:t>
            </a:r>
          </a:p>
        </p:txBody>
      </p:sp>
      <p:sp>
        <p:nvSpPr>
          <p:cNvPr id="26674" name="Line 2"/>
          <p:cNvSpPr>
            <a:spLocks noChangeShapeType="1"/>
          </p:cNvSpPr>
          <p:nvPr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6BCE0-1DAE-4F67-A23A-E41B462F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838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5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76CBD-DE2F-4DC9-9878-1D5CE7BC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7011"/>
            <a:ext cx="8458200" cy="62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6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F6C9E8-2BE6-443D-9D65-99E458C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6718"/>
            <a:ext cx="8305800" cy="60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4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71215-5181-4B38-A564-995F36F4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1"/>
            <a:ext cx="838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37CC4-8231-45F3-950E-288C2BB7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12422"/>
            <a:ext cx="8382000" cy="61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B41FC-012D-4942-B99B-73314802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1"/>
            <a:ext cx="838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3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22655</TotalTime>
  <Words>966</Words>
  <Application>Microsoft Office PowerPoint</Application>
  <PresentationFormat>On-screen Show (4:3)</PresentationFormat>
  <Paragraphs>277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Corbel</vt:lpstr>
      <vt:lpstr>Courier New</vt:lpstr>
      <vt:lpstr>Wingdings</vt:lpstr>
      <vt:lpstr>Wingdings 2</vt:lpstr>
      <vt:lpstr>Wingdings 3</vt:lpstr>
      <vt:lpstr>Metro</vt:lpstr>
      <vt:lpstr>Marketing Strategy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Analytics   “If you cannot measure it, you cannot improve it”--- Lord Kelvin  </vt:lpstr>
      <vt:lpstr>PowerPoint Presentation</vt:lpstr>
      <vt:lpstr>PowerPoint Presentation</vt:lpstr>
      <vt:lpstr>PowerPoint Presentation</vt:lpstr>
      <vt:lpstr>PowerPoint Presentation</vt:lpstr>
      <vt:lpstr>Marketing is the new Finance!</vt:lpstr>
      <vt:lpstr>What is Marketing Analytics</vt:lpstr>
      <vt:lpstr>Models: Styles</vt:lpstr>
      <vt:lpstr>Models: Forms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Sizing (Top-down approach)</vt:lpstr>
      <vt:lpstr>PowerPoint Presentation</vt:lpstr>
      <vt:lpstr>PowerPoint Presentation</vt:lpstr>
      <vt:lpstr>PowerPoint Presentation</vt:lpstr>
      <vt:lpstr>Market Sizing (Bottom-up approach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Analytics</dc:title>
  <dc:creator>priyanka computer</dc:creator>
  <cp:lastModifiedBy>Priyanka Shrivastava</cp:lastModifiedBy>
  <cp:revision>63</cp:revision>
  <dcterms:created xsi:type="dcterms:W3CDTF">2018-03-05T19:58:28Z</dcterms:created>
  <dcterms:modified xsi:type="dcterms:W3CDTF">2019-07-12T13:27:55Z</dcterms:modified>
</cp:coreProperties>
</file>